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4"/>
    <p:sldMasterId id="2147483784" r:id="rId5"/>
  </p:sldMasterIdLst>
  <p:notesMasterIdLst>
    <p:notesMasterId r:id="rId73"/>
  </p:notesMasterIdLst>
  <p:handoutMasterIdLst>
    <p:handoutMasterId r:id="rId74"/>
  </p:handoutMasterIdLst>
  <p:sldIdLst>
    <p:sldId id="476" r:id="rId6"/>
    <p:sldId id="477" r:id="rId7"/>
    <p:sldId id="478" r:id="rId8"/>
    <p:sldId id="494" r:id="rId9"/>
    <p:sldId id="396" r:id="rId10"/>
    <p:sldId id="404" r:id="rId11"/>
    <p:sldId id="483" r:id="rId12"/>
    <p:sldId id="264" r:id="rId13"/>
    <p:sldId id="405" r:id="rId14"/>
    <p:sldId id="406" r:id="rId15"/>
    <p:sldId id="265" r:id="rId16"/>
    <p:sldId id="266" r:id="rId17"/>
    <p:sldId id="508" r:id="rId18"/>
    <p:sldId id="267" r:id="rId19"/>
    <p:sldId id="268" r:id="rId20"/>
    <p:sldId id="479" r:id="rId21"/>
    <p:sldId id="507" r:id="rId22"/>
    <p:sldId id="258" r:id="rId23"/>
    <p:sldId id="480" r:id="rId24"/>
    <p:sldId id="273" r:id="rId25"/>
    <p:sldId id="259" r:id="rId26"/>
    <p:sldId id="275" r:id="rId27"/>
    <p:sldId id="276" r:id="rId28"/>
    <p:sldId id="278" r:id="rId29"/>
    <p:sldId id="279" r:id="rId30"/>
    <p:sldId id="277" r:id="rId31"/>
    <p:sldId id="401" r:id="rId32"/>
    <p:sldId id="495" r:id="rId33"/>
    <p:sldId id="463" r:id="rId34"/>
    <p:sldId id="461" r:id="rId35"/>
    <p:sldId id="464" r:id="rId36"/>
    <p:sldId id="466" r:id="rId37"/>
    <p:sldId id="465" r:id="rId38"/>
    <p:sldId id="462" r:id="rId39"/>
    <p:sldId id="467" r:id="rId40"/>
    <p:sldId id="468" r:id="rId41"/>
    <p:sldId id="469" r:id="rId42"/>
    <p:sldId id="470" r:id="rId43"/>
    <p:sldId id="471" r:id="rId44"/>
    <p:sldId id="472" r:id="rId45"/>
    <p:sldId id="473" r:id="rId46"/>
    <p:sldId id="459" r:id="rId47"/>
    <p:sldId id="487" r:id="rId48"/>
    <p:sldId id="489" r:id="rId49"/>
    <p:sldId id="486" r:id="rId50"/>
    <p:sldId id="485" r:id="rId51"/>
    <p:sldId id="475" r:id="rId52"/>
    <p:sldId id="490" r:id="rId53"/>
    <p:sldId id="496" r:id="rId54"/>
    <p:sldId id="460" r:id="rId55"/>
    <p:sldId id="474" r:id="rId56"/>
    <p:sldId id="492" r:id="rId57"/>
    <p:sldId id="505" r:id="rId58"/>
    <p:sldId id="500" r:id="rId59"/>
    <p:sldId id="501" r:id="rId60"/>
    <p:sldId id="502" r:id="rId61"/>
    <p:sldId id="503" r:id="rId62"/>
    <p:sldId id="504" r:id="rId63"/>
    <p:sldId id="491" r:id="rId64"/>
    <p:sldId id="484" r:id="rId65"/>
    <p:sldId id="403" r:id="rId66"/>
    <p:sldId id="481" r:id="rId67"/>
    <p:sldId id="497" r:id="rId68"/>
    <p:sldId id="498" r:id="rId69"/>
    <p:sldId id="499" r:id="rId70"/>
    <p:sldId id="506" r:id="rId71"/>
    <p:sldId id="453" r:id="rId7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613DE89-07CC-4EE8-B6F6-C6783871053E}">
          <p14:sldIdLst>
            <p14:sldId id="476"/>
            <p14:sldId id="477"/>
            <p14:sldId id="478"/>
            <p14:sldId id="494"/>
          </p14:sldIdLst>
        </p14:section>
        <p14:section name="JVE + OM - Securing the Modern Workplace" id="{01F87E4B-F4CF-4A3F-8328-D556383A24D5}">
          <p14:sldIdLst>
            <p14:sldId id="396"/>
            <p14:sldId id="404"/>
            <p14:sldId id="483"/>
            <p14:sldId id="264"/>
            <p14:sldId id="405"/>
            <p14:sldId id="406"/>
          </p14:sldIdLst>
        </p14:section>
        <p14:section name="JVE - Informasjonsbeskyttelse med CAS" id="{595A0C5C-C570-4A41-8840-16462BABDAE4}">
          <p14:sldIdLst>
            <p14:sldId id="265"/>
            <p14:sldId id="266"/>
            <p14:sldId id="508"/>
            <p14:sldId id="267"/>
            <p14:sldId id="268"/>
            <p14:sldId id="479"/>
            <p14:sldId id="507"/>
            <p14:sldId id="258"/>
            <p14:sldId id="480"/>
            <p14:sldId id="273"/>
            <p14:sldId id="259"/>
            <p14:sldId id="275"/>
            <p14:sldId id="276"/>
            <p14:sldId id="278"/>
            <p14:sldId id="279"/>
            <p14:sldId id="277"/>
          </p14:sldIdLst>
        </p14:section>
        <p14:section name="OM - ATP" id="{8DF945C9-E303-4695-B5C7-96622A3D5357}">
          <p14:sldIdLst>
            <p14:sldId id="401"/>
            <p14:sldId id="495"/>
            <p14:sldId id="463"/>
            <p14:sldId id="461"/>
            <p14:sldId id="464"/>
            <p14:sldId id="466"/>
            <p14:sldId id="465"/>
            <p14:sldId id="462"/>
            <p14:sldId id="467"/>
            <p14:sldId id="468"/>
            <p14:sldId id="469"/>
            <p14:sldId id="470"/>
            <p14:sldId id="471"/>
            <p14:sldId id="472"/>
            <p14:sldId id="473"/>
            <p14:sldId id="459"/>
            <p14:sldId id="487"/>
            <p14:sldId id="489"/>
            <p14:sldId id="486"/>
            <p14:sldId id="485"/>
            <p14:sldId id="475"/>
            <p14:sldId id="490"/>
            <p14:sldId id="496"/>
            <p14:sldId id="460"/>
            <p14:sldId id="474"/>
            <p14:sldId id="492"/>
            <p14:sldId id="505"/>
            <p14:sldId id="500"/>
            <p14:sldId id="501"/>
            <p14:sldId id="502"/>
            <p14:sldId id="503"/>
            <p14:sldId id="504"/>
            <p14:sldId id="491"/>
            <p14:sldId id="484"/>
          </p14:sldIdLst>
        </p14:section>
        <p14:section name="JVE + OM - WDATP, Intune og CA" id="{329860BB-1553-4D7E-A807-02082DFB51E4}">
          <p14:sldIdLst>
            <p14:sldId id="403"/>
            <p14:sldId id="481"/>
            <p14:sldId id="497"/>
            <p14:sldId id="498"/>
            <p14:sldId id="499"/>
            <p14:sldId id="506"/>
          </p14:sldIdLst>
        </p14:section>
        <p14:section name="Outro" id="{90694358-6AED-4E39-907A-9A0C875D0856}">
          <p14:sldIdLst>
            <p14:sldId id="4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C35"/>
    <a:srgbClr val="29384F"/>
    <a:srgbClr val="090C10"/>
    <a:srgbClr val="008895"/>
    <a:srgbClr val="777777"/>
    <a:srgbClr val="FFFFFF"/>
    <a:srgbClr val="008894"/>
    <a:srgbClr val="0078D7"/>
    <a:srgbClr val="F3F3F3"/>
    <a:srgbClr val="BAD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B364D3-0FDF-4F30-A09E-79281A510386}" v="1453" dt="2018-05-29T22:00:03.392"/>
    <p1510:client id="{2DBAC55D-2756-4180-8DE6-51A20B6D72F3}" v="1174" dt="2018-05-29T22:05:43.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iddels stil 2 – uthev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44" autoAdjust="0"/>
  </p:normalViewPr>
  <p:slideViewPr>
    <p:cSldViewPr snapToGrid="0">
      <p:cViewPr varScale="1">
        <p:scale>
          <a:sx n="46" d="100"/>
          <a:sy n="46" d="100"/>
        </p:scale>
        <p:origin x="1423" y="1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050B5-7F9E-4D08-B5AA-57578431420C}" type="doc">
      <dgm:prSet loTypeId="urn:microsoft.com/office/officeart/2005/8/layout/chevron1" loCatId="process" qsTypeId="urn:microsoft.com/office/officeart/2005/8/quickstyle/simple1" qsCatId="simple" csTypeId="urn:microsoft.com/office/officeart/2005/8/colors/accent0_2" csCatId="mainScheme" phldr="1"/>
      <dgm:spPr/>
    </dgm:pt>
    <dgm:pt modelId="{6497B834-0E6B-4726-A86B-32BAD086F4A7}">
      <dgm:prSet phldrT="[Text]"/>
      <dgm:spPr/>
      <dgm:t>
        <a:bodyPr/>
        <a:lstStyle/>
        <a:p>
          <a:r>
            <a:rPr lang="en-US"/>
            <a:t>Protection</a:t>
          </a:r>
          <a:endParaRPr lang="nb-NO"/>
        </a:p>
      </dgm:t>
    </dgm:pt>
    <dgm:pt modelId="{B3D44E16-5EEE-4C5B-A0B1-C67C0912A562}" type="parTrans" cxnId="{5E2E7773-5E20-4BBE-B4DE-A30D4D88CD86}">
      <dgm:prSet/>
      <dgm:spPr/>
      <dgm:t>
        <a:bodyPr/>
        <a:lstStyle/>
        <a:p>
          <a:endParaRPr lang="nb-NO"/>
        </a:p>
      </dgm:t>
    </dgm:pt>
    <dgm:pt modelId="{59AE501C-7568-4BC3-A783-DD084779C1F1}" type="sibTrans" cxnId="{5E2E7773-5E20-4BBE-B4DE-A30D4D88CD86}">
      <dgm:prSet/>
      <dgm:spPr/>
      <dgm:t>
        <a:bodyPr/>
        <a:lstStyle/>
        <a:p>
          <a:endParaRPr lang="nb-NO"/>
        </a:p>
      </dgm:t>
    </dgm:pt>
    <dgm:pt modelId="{9D7826E9-E26E-4890-A064-48BE743BCC7A}">
      <dgm:prSet phldrT="[Text]"/>
      <dgm:spPr/>
      <dgm:t>
        <a:bodyPr/>
        <a:lstStyle/>
        <a:p>
          <a:r>
            <a:rPr lang="en-US"/>
            <a:t>Detection</a:t>
          </a:r>
          <a:endParaRPr lang="nb-NO"/>
        </a:p>
      </dgm:t>
    </dgm:pt>
    <dgm:pt modelId="{35A0FE0B-E9D9-4F79-A5E0-D161431300A4}" type="parTrans" cxnId="{07B2666E-79C9-4849-A86C-F039DA504B2B}">
      <dgm:prSet/>
      <dgm:spPr/>
      <dgm:t>
        <a:bodyPr/>
        <a:lstStyle/>
        <a:p>
          <a:endParaRPr lang="nb-NO"/>
        </a:p>
      </dgm:t>
    </dgm:pt>
    <dgm:pt modelId="{BC8C74A5-4490-491C-A8DF-6D72D2B84AC3}" type="sibTrans" cxnId="{07B2666E-79C9-4849-A86C-F039DA504B2B}">
      <dgm:prSet/>
      <dgm:spPr/>
      <dgm:t>
        <a:bodyPr/>
        <a:lstStyle/>
        <a:p>
          <a:endParaRPr lang="nb-NO"/>
        </a:p>
      </dgm:t>
    </dgm:pt>
    <dgm:pt modelId="{36763C87-878F-43C2-B3D8-B07B73133573}">
      <dgm:prSet phldrT="[Text]"/>
      <dgm:spPr/>
      <dgm:t>
        <a:bodyPr/>
        <a:lstStyle/>
        <a:p>
          <a:r>
            <a:rPr lang="en-US"/>
            <a:t>Response</a:t>
          </a:r>
          <a:endParaRPr lang="nb-NO"/>
        </a:p>
      </dgm:t>
    </dgm:pt>
    <dgm:pt modelId="{D48BA899-AD94-4EAE-B54C-44D2624C6BC7}" type="parTrans" cxnId="{3A4ED3B3-E6BA-4A4C-807C-553E071D54A8}">
      <dgm:prSet/>
      <dgm:spPr/>
      <dgm:t>
        <a:bodyPr/>
        <a:lstStyle/>
        <a:p>
          <a:endParaRPr lang="nb-NO"/>
        </a:p>
      </dgm:t>
    </dgm:pt>
    <dgm:pt modelId="{9340C837-DE04-4A8F-BEAA-585FA2F7E141}" type="sibTrans" cxnId="{3A4ED3B3-E6BA-4A4C-807C-553E071D54A8}">
      <dgm:prSet/>
      <dgm:spPr/>
      <dgm:t>
        <a:bodyPr/>
        <a:lstStyle/>
        <a:p>
          <a:endParaRPr lang="nb-NO"/>
        </a:p>
      </dgm:t>
    </dgm:pt>
    <dgm:pt modelId="{A5994FB1-66B4-4386-AADF-24B69AC59DE0}">
      <dgm:prSet phldrT="[Text]"/>
      <dgm:spPr/>
      <dgm:t>
        <a:bodyPr/>
        <a:lstStyle/>
        <a:p>
          <a:r>
            <a:rPr lang="en-US"/>
            <a:t>Education</a:t>
          </a:r>
          <a:endParaRPr lang="nb-NO"/>
        </a:p>
      </dgm:t>
    </dgm:pt>
    <dgm:pt modelId="{CEBBACF5-21C8-4F19-BC09-E334DEB399A6}" type="parTrans" cxnId="{6FFE8F5B-1774-40CE-A298-99517E16BCCC}">
      <dgm:prSet/>
      <dgm:spPr/>
      <dgm:t>
        <a:bodyPr/>
        <a:lstStyle/>
        <a:p>
          <a:endParaRPr lang="nb-NO"/>
        </a:p>
      </dgm:t>
    </dgm:pt>
    <dgm:pt modelId="{C3AFE053-E5D6-4F23-A9EB-BC9A36F1D8B0}" type="sibTrans" cxnId="{6FFE8F5B-1774-40CE-A298-99517E16BCCC}">
      <dgm:prSet/>
      <dgm:spPr/>
      <dgm:t>
        <a:bodyPr/>
        <a:lstStyle/>
        <a:p>
          <a:endParaRPr lang="nb-NO"/>
        </a:p>
      </dgm:t>
    </dgm:pt>
    <dgm:pt modelId="{6ECC4793-E310-49A9-9B15-7452C184720B}" type="pres">
      <dgm:prSet presAssocID="{E20050B5-7F9E-4D08-B5AA-57578431420C}" presName="Name0" presStyleCnt="0">
        <dgm:presLayoutVars>
          <dgm:dir/>
          <dgm:animLvl val="lvl"/>
          <dgm:resizeHandles val="exact"/>
        </dgm:presLayoutVars>
      </dgm:prSet>
      <dgm:spPr/>
    </dgm:pt>
    <dgm:pt modelId="{8619F835-F5D8-482B-84AA-A79D06AD8998}" type="pres">
      <dgm:prSet presAssocID="{6497B834-0E6B-4726-A86B-32BAD086F4A7}" presName="parTxOnly" presStyleLbl="node1" presStyleIdx="0" presStyleCnt="4">
        <dgm:presLayoutVars>
          <dgm:chMax val="0"/>
          <dgm:chPref val="0"/>
          <dgm:bulletEnabled val="1"/>
        </dgm:presLayoutVars>
      </dgm:prSet>
      <dgm:spPr/>
    </dgm:pt>
    <dgm:pt modelId="{B06439BD-849D-40EC-9ADF-601A890F18E4}" type="pres">
      <dgm:prSet presAssocID="{59AE501C-7568-4BC3-A783-DD084779C1F1}" presName="parTxOnlySpace" presStyleCnt="0"/>
      <dgm:spPr/>
    </dgm:pt>
    <dgm:pt modelId="{1570D92A-54B0-4C5D-9488-938B08FAACFF}" type="pres">
      <dgm:prSet presAssocID="{9D7826E9-E26E-4890-A064-48BE743BCC7A}" presName="parTxOnly" presStyleLbl="node1" presStyleIdx="1" presStyleCnt="4">
        <dgm:presLayoutVars>
          <dgm:chMax val="0"/>
          <dgm:chPref val="0"/>
          <dgm:bulletEnabled val="1"/>
        </dgm:presLayoutVars>
      </dgm:prSet>
      <dgm:spPr/>
    </dgm:pt>
    <dgm:pt modelId="{5D2807BE-C247-4E8D-A565-A79E1D9E79AB}" type="pres">
      <dgm:prSet presAssocID="{BC8C74A5-4490-491C-A8DF-6D72D2B84AC3}" presName="parTxOnlySpace" presStyleCnt="0"/>
      <dgm:spPr/>
    </dgm:pt>
    <dgm:pt modelId="{DDEE7686-0357-4BBC-B2BD-A418286B9057}" type="pres">
      <dgm:prSet presAssocID="{36763C87-878F-43C2-B3D8-B07B73133573}" presName="parTxOnly" presStyleLbl="node1" presStyleIdx="2" presStyleCnt="4">
        <dgm:presLayoutVars>
          <dgm:chMax val="0"/>
          <dgm:chPref val="0"/>
          <dgm:bulletEnabled val="1"/>
        </dgm:presLayoutVars>
      </dgm:prSet>
      <dgm:spPr/>
    </dgm:pt>
    <dgm:pt modelId="{52143430-5854-4EE3-972B-9B6231B5D06A}" type="pres">
      <dgm:prSet presAssocID="{9340C837-DE04-4A8F-BEAA-585FA2F7E141}" presName="parTxOnlySpace" presStyleCnt="0"/>
      <dgm:spPr/>
    </dgm:pt>
    <dgm:pt modelId="{CFB71A66-4A3F-4FD3-817B-52143324BE8D}" type="pres">
      <dgm:prSet presAssocID="{A5994FB1-66B4-4386-AADF-24B69AC59DE0}" presName="parTxOnly" presStyleLbl="node1" presStyleIdx="3" presStyleCnt="4">
        <dgm:presLayoutVars>
          <dgm:chMax val="0"/>
          <dgm:chPref val="0"/>
          <dgm:bulletEnabled val="1"/>
        </dgm:presLayoutVars>
      </dgm:prSet>
      <dgm:spPr/>
    </dgm:pt>
  </dgm:ptLst>
  <dgm:cxnLst>
    <dgm:cxn modelId="{FF292429-74D2-4A20-BC44-6CD2C004FAD9}" type="presOf" srcId="{6497B834-0E6B-4726-A86B-32BAD086F4A7}" destId="{8619F835-F5D8-482B-84AA-A79D06AD8998}" srcOrd="0" destOrd="0" presId="urn:microsoft.com/office/officeart/2005/8/layout/chevron1"/>
    <dgm:cxn modelId="{6FFE8F5B-1774-40CE-A298-99517E16BCCC}" srcId="{E20050B5-7F9E-4D08-B5AA-57578431420C}" destId="{A5994FB1-66B4-4386-AADF-24B69AC59DE0}" srcOrd="3" destOrd="0" parTransId="{CEBBACF5-21C8-4F19-BC09-E334DEB399A6}" sibTransId="{C3AFE053-E5D6-4F23-A9EB-BC9A36F1D8B0}"/>
    <dgm:cxn modelId="{07B2666E-79C9-4849-A86C-F039DA504B2B}" srcId="{E20050B5-7F9E-4D08-B5AA-57578431420C}" destId="{9D7826E9-E26E-4890-A064-48BE743BCC7A}" srcOrd="1" destOrd="0" parTransId="{35A0FE0B-E9D9-4F79-A5E0-D161431300A4}" sibTransId="{BC8C74A5-4490-491C-A8DF-6D72D2B84AC3}"/>
    <dgm:cxn modelId="{C165184F-6DC9-4CF3-8591-2DF1C7BDB196}" type="presOf" srcId="{9D7826E9-E26E-4890-A064-48BE743BCC7A}" destId="{1570D92A-54B0-4C5D-9488-938B08FAACFF}" srcOrd="0" destOrd="0" presId="urn:microsoft.com/office/officeart/2005/8/layout/chevron1"/>
    <dgm:cxn modelId="{5E2E7773-5E20-4BBE-B4DE-A30D4D88CD86}" srcId="{E20050B5-7F9E-4D08-B5AA-57578431420C}" destId="{6497B834-0E6B-4726-A86B-32BAD086F4A7}" srcOrd="0" destOrd="0" parTransId="{B3D44E16-5EEE-4C5B-A0B1-C67C0912A562}" sibTransId="{59AE501C-7568-4BC3-A783-DD084779C1F1}"/>
    <dgm:cxn modelId="{88225A59-C0FB-4F76-AFBD-CE8CCA58B4F1}" type="presOf" srcId="{A5994FB1-66B4-4386-AADF-24B69AC59DE0}" destId="{CFB71A66-4A3F-4FD3-817B-52143324BE8D}" srcOrd="0" destOrd="0" presId="urn:microsoft.com/office/officeart/2005/8/layout/chevron1"/>
    <dgm:cxn modelId="{3A4ED3B3-E6BA-4A4C-807C-553E071D54A8}" srcId="{E20050B5-7F9E-4D08-B5AA-57578431420C}" destId="{36763C87-878F-43C2-B3D8-B07B73133573}" srcOrd="2" destOrd="0" parTransId="{D48BA899-AD94-4EAE-B54C-44D2624C6BC7}" sibTransId="{9340C837-DE04-4A8F-BEAA-585FA2F7E141}"/>
    <dgm:cxn modelId="{AC512AC6-E22B-45AB-877A-02CC85CD26C7}" type="presOf" srcId="{36763C87-878F-43C2-B3D8-B07B73133573}" destId="{DDEE7686-0357-4BBC-B2BD-A418286B9057}" srcOrd="0" destOrd="0" presId="urn:microsoft.com/office/officeart/2005/8/layout/chevron1"/>
    <dgm:cxn modelId="{458085E1-C5C7-42FF-B3D2-B1BA48536446}" type="presOf" srcId="{E20050B5-7F9E-4D08-B5AA-57578431420C}" destId="{6ECC4793-E310-49A9-9B15-7452C184720B}" srcOrd="0" destOrd="0" presId="urn:microsoft.com/office/officeart/2005/8/layout/chevron1"/>
    <dgm:cxn modelId="{3879CBCB-47DF-4AF5-971E-99710D849C25}" type="presParOf" srcId="{6ECC4793-E310-49A9-9B15-7452C184720B}" destId="{8619F835-F5D8-482B-84AA-A79D06AD8998}" srcOrd="0" destOrd="0" presId="urn:microsoft.com/office/officeart/2005/8/layout/chevron1"/>
    <dgm:cxn modelId="{8B0F3119-111E-446A-948A-B4967DC34CFC}" type="presParOf" srcId="{6ECC4793-E310-49A9-9B15-7452C184720B}" destId="{B06439BD-849D-40EC-9ADF-601A890F18E4}" srcOrd="1" destOrd="0" presId="urn:microsoft.com/office/officeart/2005/8/layout/chevron1"/>
    <dgm:cxn modelId="{DE20276F-B3C2-42B8-9F24-71437D1DA276}" type="presParOf" srcId="{6ECC4793-E310-49A9-9B15-7452C184720B}" destId="{1570D92A-54B0-4C5D-9488-938B08FAACFF}" srcOrd="2" destOrd="0" presId="urn:microsoft.com/office/officeart/2005/8/layout/chevron1"/>
    <dgm:cxn modelId="{C647EEFF-4A47-4F28-901E-87DE88FCA89E}" type="presParOf" srcId="{6ECC4793-E310-49A9-9B15-7452C184720B}" destId="{5D2807BE-C247-4E8D-A565-A79E1D9E79AB}" srcOrd="3" destOrd="0" presId="urn:microsoft.com/office/officeart/2005/8/layout/chevron1"/>
    <dgm:cxn modelId="{DBA55789-8ACE-47AD-9746-ABD5B8522E9D}" type="presParOf" srcId="{6ECC4793-E310-49A9-9B15-7452C184720B}" destId="{DDEE7686-0357-4BBC-B2BD-A418286B9057}" srcOrd="4" destOrd="0" presId="urn:microsoft.com/office/officeart/2005/8/layout/chevron1"/>
    <dgm:cxn modelId="{5949412A-0463-46F0-82BE-FAA294175179}" type="presParOf" srcId="{6ECC4793-E310-49A9-9B15-7452C184720B}" destId="{52143430-5854-4EE3-972B-9B6231B5D06A}" srcOrd="5" destOrd="0" presId="urn:microsoft.com/office/officeart/2005/8/layout/chevron1"/>
    <dgm:cxn modelId="{21699FA0-EEA2-462D-92E1-6C57A3F2386D}" type="presParOf" srcId="{6ECC4793-E310-49A9-9B15-7452C184720B}" destId="{CFB71A66-4A3F-4FD3-817B-52143324BE8D}"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9F835-F5D8-482B-84AA-A79D06AD8998}">
      <dsp:nvSpPr>
        <dsp:cNvPr id="0" name=""/>
        <dsp:cNvSpPr/>
      </dsp:nvSpPr>
      <dsp:spPr>
        <a:xfrm>
          <a:off x="4538" y="1575076"/>
          <a:ext cx="2641807" cy="1056722"/>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Protection</a:t>
          </a:r>
          <a:endParaRPr lang="nb-NO" sz="2600" kern="1200"/>
        </a:p>
      </dsp:txBody>
      <dsp:txXfrm>
        <a:off x="532899" y="1575076"/>
        <a:ext cx="1585085" cy="1056722"/>
      </dsp:txXfrm>
    </dsp:sp>
    <dsp:sp modelId="{1570D92A-54B0-4C5D-9488-938B08FAACFF}">
      <dsp:nvSpPr>
        <dsp:cNvPr id="0" name=""/>
        <dsp:cNvSpPr/>
      </dsp:nvSpPr>
      <dsp:spPr>
        <a:xfrm>
          <a:off x="2382164" y="1575076"/>
          <a:ext cx="2641807" cy="1056722"/>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Detection</a:t>
          </a:r>
          <a:endParaRPr lang="nb-NO" sz="2600" kern="1200"/>
        </a:p>
      </dsp:txBody>
      <dsp:txXfrm>
        <a:off x="2910525" y="1575076"/>
        <a:ext cx="1585085" cy="1056722"/>
      </dsp:txXfrm>
    </dsp:sp>
    <dsp:sp modelId="{DDEE7686-0357-4BBC-B2BD-A418286B9057}">
      <dsp:nvSpPr>
        <dsp:cNvPr id="0" name=""/>
        <dsp:cNvSpPr/>
      </dsp:nvSpPr>
      <dsp:spPr>
        <a:xfrm>
          <a:off x="4759791" y="1575076"/>
          <a:ext cx="2641807" cy="1056722"/>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Response</a:t>
          </a:r>
          <a:endParaRPr lang="nb-NO" sz="2600" kern="1200"/>
        </a:p>
      </dsp:txBody>
      <dsp:txXfrm>
        <a:off x="5288152" y="1575076"/>
        <a:ext cx="1585085" cy="1056722"/>
      </dsp:txXfrm>
    </dsp:sp>
    <dsp:sp modelId="{CFB71A66-4A3F-4FD3-817B-52143324BE8D}">
      <dsp:nvSpPr>
        <dsp:cNvPr id="0" name=""/>
        <dsp:cNvSpPr/>
      </dsp:nvSpPr>
      <dsp:spPr>
        <a:xfrm>
          <a:off x="7137417" y="1575076"/>
          <a:ext cx="2641807" cy="1056722"/>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Education</a:t>
          </a:r>
          <a:endParaRPr lang="nb-NO" sz="2600" kern="1200"/>
        </a:p>
      </dsp:txBody>
      <dsp:txXfrm>
        <a:off x="7665778" y="1575076"/>
        <a:ext cx="1585085" cy="10567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9A1877-F523-46A3-AEB3-947D4494477D}" type="datetimeFigureOut">
              <a:rPr lang="nb-NO" smtClean="0"/>
              <a:t>30.05.2018</a:t>
            </a:fld>
            <a:endParaRPr lang="nb-N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1C621A-4EE7-4EF2-B70A-C8719BFA0798}" type="slidenum">
              <a:rPr lang="nb-NO" smtClean="0"/>
              <a:t>‹#›</a:t>
            </a:fld>
            <a:endParaRPr lang="nb-NO"/>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739A9-3A9A-40C8-ACAF-74F23A854916}" type="datetimeFigureOut">
              <a:rPr lang="en-US" smtClean="0"/>
              <a:t>5/30/2018</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42900-7AC1-406C-9B03-F31D80CBDB12}"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cloud-app-security/proxy-deployment-aa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9FFCA5-EC6E-4101-8C61-2CF9BC18D609}" type="slidenum">
              <a:rPr lang="en-US" smtClean="0"/>
              <a:t>1</a:t>
            </a:fld>
            <a:endParaRPr lang="en-US"/>
          </a:p>
        </p:txBody>
      </p:sp>
    </p:spTree>
    <p:extLst>
      <p:ext uri="{BB962C8B-B14F-4D97-AF65-F5344CB8AC3E}">
        <p14:creationId xmlns:p14="http://schemas.microsoft.com/office/powerpoint/2010/main" val="272896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JVE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5DBA004-0CE8-4D4A-B61D-158A7423D46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35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5/30/2018 10:25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E3CE369-882C-4D5F-AF01-8A2E5B06D5BF}"/>
              </a:ext>
            </a:extLst>
          </p:cNvPr>
          <p:cNvSpPr>
            <a:spLocks noGrp="1"/>
          </p:cNvSpPr>
          <p:nvPr>
            <p:ph type="body" idx="1"/>
          </p:nvPr>
        </p:nvSpPr>
        <p:spPr/>
        <p:txBody>
          <a:bodyPr/>
          <a:lstStyle/>
          <a:p>
            <a:r>
              <a:rPr lang="nb-NO" dirty="0"/>
              <a:t>JVE</a:t>
            </a:r>
          </a:p>
        </p:txBody>
      </p:sp>
    </p:spTree>
    <p:extLst>
      <p:ext uri="{BB962C8B-B14F-4D97-AF65-F5344CB8AC3E}">
        <p14:creationId xmlns:p14="http://schemas.microsoft.com/office/powerpoint/2010/main" val="88060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
        <p:nvSpPr>
          <p:cNvPr id="4" name="Slide Number Placeholder 3"/>
          <p:cNvSpPr>
            <a:spLocks noGrp="1"/>
          </p:cNvSpPr>
          <p:nvPr>
            <p:ph type="sldNum" sz="quarter" idx="10"/>
          </p:nvPr>
        </p:nvSpPr>
        <p:spPr/>
        <p:txBody>
          <a:bodyPr/>
          <a:lstStyle/>
          <a:p>
            <a:fld id="{B2F42900-7AC1-406C-9B03-F31D80CBDB12}" type="slidenum">
              <a:rPr lang="en-US" smtClean="0"/>
              <a:t>16</a:t>
            </a:fld>
            <a:endParaRPr lang="en-US"/>
          </a:p>
        </p:txBody>
      </p:sp>
    </p:spTree>
    <p:extLst>
      <p:ext uri="{BB962C8B-B14F-4D97-AF65-F5344CB8AC3E}">
        <p14:creationId xmlns:p14="http://schemas.microsoft.com/office/powerpoint/2010/main" val="117467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a:p>
            <a:r>
              <a:rPr lang="nb-NO" dirty="0"/>
              <a:t>https://docs.microsoft.com/en-us/cloud-app-security/azip-integration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Krever</a:t>
            </a:r>
            <a:r>
              <a:rPr lang="en-US" sz="1400" dirty="0"/>
              <a:t> </a:t>
            </a:r>
            <a:r>
              <a:rPr lang="en-US" sz="1200" dirty="0"/>
              <a:t>Cloud App Security og Azure Information Protection Premium P2</a:t>
            </a:r>
          </a:p>
          <a:p>
            <a:endParaRPr lang="nb-NO" dirty="0"/>
          </a:p>
          <a:p>
            <a:endParaRPr lang="en-US" dirty="0"/>
          </a:p>
          <a:p>
            <a:pPr lvl="1"/>
            <a:r>
              <a:rPr lang="nb-NO" sz="2133" dirty="0"/>
              <a:t>Word: </a:t>
            </a:r>
            <a:r>
              <a:rPr lang="nb-NO" sz="2133" dirty="0" err="1"/>
              <a:t>docm</a:t>
            </a:r>
            <a:r>
              <a:rPr lang="nb-NO" sz="2133" dirty="0"/>
              <a:t>, </a:t>
            </a:r>
            <a:r>
              <a:rPr lang="nb-NO" sz="2133" dirty="0" err="1"/>
              <a:t>docx</a:t>
            </a:r>
            <a:r>
              <a:rPr lang="nb-NO" sz="2133" dirty="0"/>
              <a:t>, </a:t>
            </a:r>
            <a:r>
              <a:rPr lang="nb-NO" sz="2133" dirty="0" err="1"/>
              <a:t>dotm</a:t>
            </a:r>
            <a:r>
              <a:rPr lang="nb-NO" sz="2133" dirty="0"/>
              <a:t>, </a:t>
            </a:r>
            <a:r>
              <a:rPr lang="nb-NO" sz="2133" dirty="0" err="1"/>
              <a:t>dotx</a:t>
            </a:r>
            <a:endParaRPr lang="nb-NO" sz="2133" dirty="0"/>
          </a:p>
          <a:p>
            <a:pPr lvl="1"/>
            <a:r>
              <a:rPr lang="nb-NO" sz="2133" dirty="0"/>
              <a:t>Excel: </a:t>
            </a:r>
            <a:r>
              <a:rPr lang="nb-NO" sz="2133" dirty="0" err="1"/>
              <a:t>xlam</a:t>
            </a:r>
            <a:r>
              <a:rPr lang="nb-NO" sz="2133" dirty="0"/>
              <a:t>, </a:t>
            </a:r>
            <a:r>
              <a:rPr lang="nb-NO" sz="2133" dirty="0" err="1"/>
              <a:t>xlsm</a:t>
            </a:r>
            <a:r>
              <a:rPr lang="nb-NO" sz="2133" dirty="0"/>
              <a:t>, </a:t>
            </a:r>
            <a:r>
              <a:rPr lang="nb-NO" sz="2133" dirty="0" err="1"/>
              <a:t>xlsx</a:t>
            </a:r>
            <a:r>
              <a:rPr lang="nb-NO" sz="2133" dirty="0"/>
              <a:t>, </a:t>
            </a:r>
            <a:r>
              <a:rPr lang="nb-NO" sz="2133" dirty="0" err="1"/>
              <a:t>xltx</a:t>
            </a:r>
            <a:endParaRPr lang="nb-NO" sz="2133" dirty="0"/>
          </a:p>
          <a:p>
            <a:pPr lvl="1"/>
            <a:r>
              <a:rPr lang="nb-NO" sz="2133" dirty="0"/>
              <a:t>PowerPoint: </a:t>
            </a:r>
            <a:r>
              <a:rPr lang="nb-NO" sz="2133" dirty="0" err="1"/>
              <a:t>potm</a:t>
            </a:r>
            <a:r>
              <a:rPr lang="nb-NO" sz="2133" dirty="0"/>
              <a:t>, </a:t>
            </a:r>
            <a:r>
              <a:rPr lang="nb-NO" sz="2133" dirty="0" err="1"/>
              <a:t>potx</a:t>
            </a:r>
            <a:r>
              <a:rPr lang="nb-NO" sz="2133" dirty="0"/>
              <a:t>, </a:t>
            </a:r>
            <a:r>
              <a:rPr lang="nb-NO" sz="2133" dirty="0" err="1"/>
              <a:t>ppsx</a:t>
            </a:r>
            <a:r>
              <a:rPr lang="nb-NO" sz="2133" dirty="0"/>
              <a:t>, </a:t>
            </a:r>
            <a:r>
              <a:rPr lang="nb-NO" sz="2133" dirty="0" err="1"/>
              <a:t>ppsm</a:t>
            </a:r>
            <a:r>
              <a:rPr lang="nb-NO" sz="2133" dirty="0"/>
              <a:t>, </a:t>
            </a:r>
            <a:r>
              <a:rPr lang="nb-NO" sz="2133" dirty="0" err="1"/>
              <a:t>pptm</a:t>
            </a:r>
            <a:r>
              <a:rPr lang="nb-NO" sz="2133" dirty="0"/>
              <a:t>, </a:t>
            </a:r>
            <a:r>
              <a:rPr lang="nb-NO" sz="2133" dirty="0" err="1"/>
              <a:t>pptx</a:t>
            </a:r>
            <a:endParaRPr lang="nb-NO" sz="2133" dirty="0"/>
          </a:p>
          <a:p>
            <a:pPr lvl="1"/>
            <a:r>
              <a:rPr lang="nb-NO" sz="2133" dirty="0"/>
              <a:t>PDF and image files </a:t>
            </a:r>
            <a:r>
              <a:rPr lang="nb-NO" sz="2133" dirty="0" err="1"/>
              <a:t>will</a:t>
            </a:r>
            <a:r>
              <a:rPr lang="nb-NO" sz="2133" dirty="0"/>
              <a:t> be </a:t>
            </a:r>
            <a:r>
              <a:rPr lang="nb-NO" sz="2133" dirty="0" err="1"/>
              <a:t>available</a:t>
            </a:r>
            <a:r>
              <a:rPr lang="nb-NO" sz="2133" dirty="0"/>
              <a:t> in </a:t>
            </a:r>
            <a:r>
              <a:rPr lang="nb-NO" sz="2133" dirty="0" err="1"/>
              <a:t>future</a:t>
            </a:r>
            <a:r>
              <a:rPr lang="nb-NO" sz="2133" dirty="0"/>
              <a:t> </a:t>
            </a:r>
            <a:r>
              <a:rPr lang="nb-NO" sz="2133" dirty="0" err="1"/>
              <a:t>versions</a:t>
            </a:r>
            <a:r>
              <a:rPr lang="nb-NO" sz="2133"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More Cloud Apps will be supported in future versions</a:t>
            </a:r>
          </a:p>
          <a:p>
            <a:endParaRPr lang="en-US" dirty="0"/>
          </a:p>
          <a:p>
            <a:r>
              <a:rPr lang="en-US" sz="1200" b="0" i="0" u="none" strike="noStrike" kern="1200" dirty="0">
                <a:solidFill>
                  <a:schemeClr val="tx1"/>
                </a:solidFill>
                <a:effectLst/>
                <a:latin typeface="+mn-lt"/>
                <a:ea typeface="+mn-ea"/>
                <a:cs typeface="+mn-cs"/>
              </a:rPr>
              <a:t>Files that were labeled with protection outside of Cloud App Security cannot currently be scanned or changed by Cloud App Security</a:t>
            </a:r>
            <a:endParaRPr lang="nb-NO" dirty="0"/>
          </a:p>
        </p:txBody>
      </p:sp>
    </p:spTree>
    <p:extLst>
      <p:ext uri="{BB962C8B-B14F-4D97-AF65-F5344CB8AC3E}">
        <p14:creationId xmlns:p14="http://schemas.microsoft.com/office/powerpoint/2010/main" val="51256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
        <p:nvSpPr>
          <p:cNvPr id="4" name="Slide Number Placeholder 3"/>
          <p:cNvSpPr>
            <a:spLocks noGrp="1"/>
          </p:cNvSpPr>
          <p:nvPr>
            <p:ph type="sldNum" sz="quarter" idx="10"/>
          </p:nvPr>
        </p:nvSpPr>
        <p:spPr/>
        <p:txBody>
          <a:bodyPr/>
          <a:lstStyle/>
          <a:p>
            <a:fld id="{B2F42900-7AC1-406C-9B03-F31D80CBDB12}" type="slidenum">
              <a:rPr lang="en-US" smtClean="0"/>
              <a:t>19</a:t>
            </a:fld>
            <a:endParaRPr lang="en-US"/>
          </a:p>
        </p:txBody>
      </p:sp>
    </p:spTree>
    <p:extLst>
      <p:ext uri="{BB962C8B-B14F-4D97-AF65-F5344CB8AC3E}">
        <p14:creationId xmlns:p14="http://schemas.microsoft.com/office/powerpoint/2010/main" val="2608421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Tree>
    <p:extLst>
      <p:ext uri="{BB962C8B-B14F-4D97-AF65-F5344CB8AC3E}">
        <p14:creationId xmlns:p14="http://schemas.microsoft.com/office/powerpoint/2010/main" val="651924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hlinkClick r:id="rId3"/>
              </a:rPr>
              <a:t>https://docs.microsoft.com/en-us/cloud-app-security/proxy-deployment-aad</a:t>
            </a:r>
            <a:endParaRPr lang="en-US" sz="1200" dirty="0">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Krever</a:t>
            </a:r>
            <a:r>
              <a:rPr lang="en-US" sz="1200" dirty="0"/>
              <a:t> Azure AD Premium P2 +  Cloud App Security</a:t>
            </a:r>
          </a:p>
          <a:p>
            <a:endParaRPr lang="en-US" dirty="0"/>
          </a:p>
          <a:p>
            <a:r>
              <a:rPr lang="en-US" sz="1200" b="0" i="0" u="none" strike="noStrike" kern="1200" dirty="0">
                <a:solidFill>
                  <a:schemeClr val="tx1"/>
                </a:solidFill>
                <a:effectLst/>
                <a:latin typeface="+mn-lt"/>
                <a:ea typeface="+mn-ea"/>
                <a:cs typeface="+mn-cs"/>
              </a:rPr>
              <a:t>Session control is available for any browser on any major platform (mobile apps and desktop apps are currently not supported). By natively integrating with Azure AD, any apps that are configured with SAML single sign-on in Azure AD can be supported, including the following featured apps: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Salesforce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Box</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 Suite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Workday</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Slack</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Workplace by Facebook</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ServiceNow</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JIRA/Confluence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AWS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Workiva</a:t>
            </a:r>
          </a:p>
          <a:p>
            <a:pPr marL="171450" indent="-171450">
              <a:buFont typeface="Arial" panose="020B0604020202020204" pitchFamily="34" charset="0"/>
              <a:buChar char="•"/>
            </a:pPr>
            <a:r>
              <a:rPr lang="en-US" sz="1200" b="0" i="0" u="none" strike="noStrike" kern="1200" dirty="0" err="1">
                <a:solidFill>
                  <a:schemeClr val="tx1"/>
                </a:solidFill>
                <a:effectLst/>
                <a:latin typeface="+mn-lt"/>
                <a:ea typeface="+mn-ea"/>
                <a:cs typeface="+mn-cs"/>
              </a:rPr>
              <a:t>CornerStone</a:t>
            </a:r>
            <a:r>
              <a:rPr lang="en-US" sz="1200" b="0" i="0" u="none" strike="noStrike" kern="1200" dirty="0">
                <a:solidFill>
                  <a:schemeClr val="tx1"/>
                </a:solidFill>
                <a:effectLst/>
                <a:latin typeface="+mn-lt"/>
                <a:ea typeface="+mn-ea"/>
                <a:cs typeface="+mn-cs"/>
              </a:rPr>
              <a:t> on Demand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DocuSign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HighQ</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Concur</a:t>
            </a:r>
          </a:p>
          <a:p>
            <a:endParaRPr lang="en-US" dirty="0"/>
          </a:p>
          <a:p>
            <a:r>
              <a:rPr lang="en-US" sz="1200" b="1" i="0" u="none" strike="noStrike" kern="1200" dirty="0">
                <a:solidFill>
                  <a:schemeClr val="tx1"/>
                </a:solidFill>
                <a:effectLst/>
                <a:latin typeface="+mn-lt"/>
                <a:ea typeface="+mn-ea"/>
                <a:cs typeface="+mn-cs"/>
              </a:rPr>
              <a:t>Block on download</a:t>
            </a:r>
            <a:r>
              <a:rPr lang="en-US" sz="1200" b="0" i="0" u="none" strike="noStrike" kern="1200" dirty="0">
                <a:solidFill>
                  <a:schemeClr val="tx1"/>
                </a:solidFill>
                <a:effectLst/>
                <a:latin typeface="+mn-lt"/>
                <a:ea typeface="+mn-ea"/>
                <a:cs typeface="+mn-cs"/>
              </a:rPr>
              <a:t>: You can block the download of sensitive documents. For example, on unmanaged devices.</a:t>
            </a:r>
          </a:p>
          <a:p>
            <a:r>
              <a:rPr lang="en-US" sz="1200" b="1" i="0" u="none" strike="noStrike" kern="1200" dirty="0">
                <a:solidFill>
                  <a:schemeClr val="tx1"/>
                </a:solidFill>
                <a:effectLst/>
                <a:latin typeface="+mn-lt"/>
                <a:ea typeface="+mn-ea"/>
                <a:cs typeface="+mn-cs"/>
              </a:rPr>
              <a:t>Protect on download</a:t>
            </a:r>
            <a:r>
              <a:rPr lang="en-US" sz="1200" b="0" i="0" u="none" strike="noStrike" kern="1200" dirty="0">
                <a:solidFill>
                  <a:schemeClr val="tx1"/>
                </a:solidFill>
                <a:effectLst/>
                <a:latin typeface="+mn-lt"/>
                <a:ea typeface="+mn-ea"/>
                <a:cs typeface="+mn-cs"/>
              </a:rPr>
              <a:t>: Instead of blocking the download of sensitive documents, you can require documents to be protected via encryption on download. This ensures that the document is protected, and user access is authenticated, if the data is downloaded to an untrusted device.</a:t>
            </a:r>
          </a:p>
          <a:p>
            <a:r>
              <a:rPr lang="en-US" sz="1200" b="1" i="0" u="none" strike="noStrike" kern="1200" dirty="0">
                <a:solidFill>
                  <a:schemeClr val="tx1"/>
                </a:solidFill>
                <a:effectLst/>
                <a:latin typeface="+mn-lt"/>
                <a:ea typeface="+mn-ea"/>
                <a:cs typeface="+mn-cs"/>
              </a:rPr>
              <a:t>Restrict user sessions from non-corporate networks</a:t>
            </a:r>
            <a:r>
              <a:rPr lang="en-US" sz="1200" b="0" i="0" u="none" strike="noStrike" kern="1200" dirty="0">
                <a:solidFill>
                  <a:schemeClr val="tx1"/>
                </a:solidFill>
                <a:effectLst/>
                <a:latin typeface="+mn-lt"/>
                <a:ea typeface="+mn-ea"/>
                <a:cs typeface="+mn-cs"/>
              </a:rPr>
              <a:t>: Users accessing a protected app from a location that is not part of your corporate network, are allowed restricted access and the download of sensitive materials is blocked or protected.</a:t>
            </a:r>
          </a:p>
          <a:p>
            <a:r>
              <a:rPr lang="en-US" sz="1200" b="1" i="0" u="none" strike="noStrike" kern="1200" dirty="0">
                <a:solidFill>
                  <a:schemeClr val="tx1"/>
                </a:solidFill>
                <a:effectLst/>
                <a:latin typeface="+mn-lt"/>
                <a:ea typeface="+mn-ea"/>
                <a:cs typeface="+mn-cs"/>
              </a:rPr>
              <a:t>Monitor low-trust user sessions</a:t>
            </a:r>
            <a:r>
              <a:rPr lang="en-US" sz="1200" b="0" i="0" u="none" strike="noStrike" kern="1200" dirty="0">
                <a:solidFill>
                  <a:schemeClr val="tx1"/>
                </a:solidFill>
                <a:effectLst/>
                <a:latin typeface="+mn-lt"/>
                <a:ea typeface="+mn-ea"/>
                <a:cs typeface="+mn-cs"/>
              </a:rPr>
              <a:t>: Risky users are monitored when they sign into apps and their actions are logged from within the session. You can investigate and analyze user behavior to understand where, and under what conditions, session policies should be applied in the future.</a:t>
            </a:r>
          </a:p>
          <a:p>
            <a:r>
              <a:rPr lang="en-US" sz="1200" b="1" i="0" u="none" strike="noStrike" kern="1200" dirty="0">
                <a:solidFill>
                  <a:schemeClr val="tx1"/>
                </a:solidFill>
                <a:effectLst/>
                <a:latin typeface="+mn-lt"/>
                <a:ea typeface="+mn-ea"/>
                <a:cs typeface="+mn-cs"/>
              </a:rPr>
              <a:t>Block access</a:t>
            </a:r>
            <a:r>
              <a:rPr lang="en-US" sz="1200" b="0" i="0" u="none" strike="noStrike" kern="1200" dirty="0">
                <a:solidFill>
                  <a:schemeClr val="tx1"/>
                </a:solidFill>
                <a:effectLst/>
                <a:latin typeface="+mn-lt"/>
                <a:ea typeface="+mn-ea"/>
                <a:cs typeface="+mn-cs"/>
              </a:rPr>
              <a:t>:</a:t>
            </a:r>
          </a:p>
          <a:p>
            <a:endParaRPr lang="nb-NO" dirty="0"/>
          </a:p>
        </p:txBody>
      </p:sp>
    </p:spTree>
    <p:extLst>
      <p:ext uri="{BB962C8B-B14F-4D97-AF65-F5344CB8AC3E}">
        <p14:creationId xmlns:p14="http://schemas.microsoft.com/office/powerpoint/2010/main" val="3965237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2566870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368999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https://docs.microsoft.com/en-us/cloud-app-security/access-policy-aad</a:t>
            </a:r>
          </a:p>
          <a:p>
            <a:r>
              <a:rPr lang="nb-NO"/>
              <a:t>https://docs.microsoft.com/en-us/cloud-app-security/session-policy-aad</a:t>
            </a:r>
          </a:p>
        </p:txBody>
      </p:sp>
    </p:spTree>
    <p:extLst>
      <p:ext uri="{BB962C8B-B14F-4D97-AF65-F5344CB8AC3E}">
        <p14:creationId xmlns:p14="http://schemas.microsoft.com/office/powerpoint/2010/main" val="174479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OM</a:t>
            </a:r>
          </a:p>
          <a:p>
            <a:r>
              <a:rPr lang="nb-NO" dirty="0"/>
              <a:t>https://securescore.office.com/</a:t>
            </a:r>
          </a:p>
        </p:txBody>
      </p:sp>
      <p:sp>
        <p:nvSpPr>
          <p:cNvPr id="4" name="Slide Number Placeholder 3"/>
          <p:cNvSpPr>
            <a:spLocks noGrp="1"/>
          </p:cNvSpPr>
          <p:nvPr>
            <p:ph type="sldNum" sz="quarter" idx="10"/>
          </p:nvPr>
        </p:nvSpPr>
        <p:spPr/>
        <p:txBody>
          <a:bodyPr/>
          <a:lstStyle/>
          <a:p>
            <a:fld id="{B2F42900-7AC1-406C-9B03-F31D80CBDB12}" type="slidenum">
              <a:rPr lang="en-US" smtClean="0"/>
              <a:t>4</a:t>
            </a:fld>
            <a:endParaRPr lang="en-US"/>
          </a:p>
        </p:txBody>
      </p:sp>
    </p:spTree>
    <p:extLst>
      <p:ext uri="{BB962C8B-B14F-4D97-AF65-F5344CB8AC3E}">
        <p14:creationId xmlns:p14="http://schemas.microsoft.com/office/powerpoint/2010/main" val="2200370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350555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3196962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27</a:t>
            </a:fld>
            <a:endParaRPr lang="en-US"/>
          </a:p>
        </p:txBody>
      </p:sp>
    </p:spTree>
    <p:extLst>
      <p:ext uri="{BB962C8B-B14F-4D97-AF65-F5344CB8AC3E}">
        <p14:creationId xmlns:p14="http://schemas.microsoft.com/office/powerpoint/2010/main" val="2385821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28</a:t>
            </a:fld>
            <a:endParaRPr lang="en-US"/>
          </a:p>
        </p:txBody>
      </p:sp>
    </p:spTree>
    <p:extLst>
      <p:ext uri="{BB962C8B-B14F-4D97-AF65-F5344CB8AC3E}">
        <p14:creationId xmlns:p14="http://schemas.microsoft.com/office/powerpoint/2010/main" val="457337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Outlook link </a:t>
            </a:r>
            <a:r>
              <a:rPr lang="nb-NO" err="1"/>
              <a:t>conversion</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29</a:t>
            </a:fld>
            <a:endParaRPr lang="en-US"/>
          </a:p>
        </p:txBody>
      </p:sp>
    </p:spTree>
    <p:extLst>
      <p:ext uri="{BB962C8B-B14F-4D97-AF65-F5344CB8AC3E}">
        <p14:creationId xmlns:p14="http://schemas.microsoft.com/office/powerpoint/2010/main" val="2997889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https://www.avanan.com/resources/basestriker-vulnerability-office-365 – Is </a:t>
            </a:r>
            <a:r>
              <a:rPr lang="nb-NO" err="1"/>
              <a:t>fixed</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30</a:t>
            </a:fld>
            <a:endParaRPr lang="en-US"/>
          </a:p>
        </p:txBody>
      </p:sp>
    </p:spTree>
    <p:extLst>
      <p:ext uri="{BB962C8B-B14F-4D97-AF65-F5344CB8AC3E}">
        <p14:creationId xmlns:p14="http://schemas.microsoft.com/office/powerpoint/2010/main" val="3831939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Outlook link </a:t>
            </a:r>
            <a:r>
              <a:rPr lang="nb-NO" err="1"/>
              <a:t>conversion</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31</a:t>
            </a:fld>
            <a:endParaRPr lang="en-US"/>
          </a:p>
        </p:txBody>
      </p:sp>
    </p:spTree>
    <p:extLst>
      <p:ext uri="{BB962C8B-B14F-4D97-AF65-F5344CB8AC3E}">
        <p14:creationId xmlns:p14="http://schemas.microsoft.com/office/powerpoint/2010/main" val="1751375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Outlook link </a:t>
            </a:r>
            <a:r>
              <a:rPr lang="nb-NO" err="1"/>
              <a:t>conversion</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32</a:t>
            </a:fld>
            <a:endParaRPr lang="en-US"/>
          </a:p>
        </p:txBody>
      </p:sp>
    </p:spTree>
    <p:extLst>
      <p:ext uri="{BB962C8B-B14F-4D97-AF65-F5344CB8AC3E}">
        <p14:creationId xmlns:p14="http://schemas.microsoft.com/office/powerpoint/2010/main" val="254931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Outlook link </a:t>
            </a:r>
            <a:r>
              <a:rPr lang="nb-NO" err="1"/>
              <a:t>conversion</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33</a:t>
            </a:fld>
            <a:endParaRPr lang="en-US"/>
          </a:p>
        </p:txBody>
      </p:sp>
    </p:spTree>
    <p:extLst>
      <p:ext uri="{BB962C8B-B14F-4D97-AF65-F5344CB8AC3E}">
        <p14:creationId xmlns:p14="http://schemas.microsoft.com/office/powerpoint/2010/main" val="771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Outlook link </a:t>
            </a:r>
            <a:r>
              <a:rPr lang="nb-NO" err="1"/>
              <a:t>conversion</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34</a:t>
            </a:fld>
            <a:endParaRPr lang="en-US"/>
          </a:p>
        </p:txBody>
      </p:sp>
    </p:spTree>
    <p:extLst>
      <p:ext uri="{BB962C8B-B14F-4D97-AF65-F5344CB8AC3E}">
        <p14:creationId xmlns:p14="http://schemas.microsoft.com/office/powerpoint/2010/main" val="253858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
        <p:nvSpPr>
          <p:cNvPr id="4" name="Slide Number Placeholder 3"/>
          <p:cNvSpPr>
            <a:spLocks noGrp="1"/>
          </p:cNvSpPr>
          <p:nvPr>
            <p:ph type="sldNum" sz="quarter" idx="10"/>
          </p:nvPr>
        </p:nvSpPr>
        <p:spPr/>
        <p:txBody>
          <a:bodyPr/>
          <a:lstStyle/>
          <a:p>
            <a:fld id="{B2F42900-7AC1-406C-9B03-F31D80CBDB12}" type="slidenum">
              <a:rPr lang="en-US" smtClean="0"/>
              <a:t>5</a:t>
            </a:fld>
            <a:endParaRPr lang="en-US"/>
          </a:p>
        </p:txBody>
      </p:sp>
    </p:spTree>
    <p:extLst>
      <p:ext uri="{BB962C8B-B14F-4D97-AF65-F5344CB8AC3E}">
        <p14:creationId xmlns:p14="http://schemas.microsoft.com/office/powerpoint/2010/main" val="2287861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42</a:t>
            </a:fld>
            <a:endParaRPr lang="en-US"/>
          </a:p>
        </p:txBody>
      </p:sp>
    </p:spTree>
    <p:extLst>
      <p:ext uri="{BB962C8B-B14F-4D97-AF65-F5344CB8AC3E}">
        <p14:creationId xmlns:p14="http://schemas.microsoft.com/office/powerpoint/2010/main" val="2622941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43</a:t>
            </a:fld>
            <a:endParaRPr lang="en-US"/>
          </a:p>
        </p:txBody>
      </p:sp>
    </p:spTree>
    <p:extLst>
      <p:ext uri="{BB962C8B-B14F-4D97-AF65-F5344CB8AC3E}">
        <p14:creationId xmlns:p14="http://schemas.microsoft.com/office/powerpoint/2010/main" val="1701886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44</a:t>
            </a:fld>
            <a:endParaRPr lang="en-US"/>
          </a:p>
        </p:txBody>
      </p:sp>
    </p:spTree>
    <p:extLst>
      <p:ext uri="{BB962C8B-B14F-4D97-AF65-F5344CB8AC3E}">
        <p14:creationId xmlns:p14="http://schemas.microsoft.com/office/powerpoint/2010/main" val="2407711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45</a:t>
            </a:fld>
            <a:endParaRPr lang="en-US"/>
          </a:p>
        </p:txBody>
      </p:sp>
    </p:spTree>
    <p:extLst>
      <p:ext uri="{BB962C8B-B14F-4D97-AF65-F5344CB8AC3E}">
        <p14:creationId xmlns:p14="http://schemas.microsoft.com/office/powerpoint/2010/main" val="1163128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46</a:t>
            </a:fld>
            <a:endParaRPr lang="en-US"/>
          </a:p>
        </p:txBody>
      </p:sp>
    </p:spTree>
    <p:extLst>
      <p:ext uri="{BB962C8B-B14F-4D97-AF65-F5344CB8AC3E}">
        <p14:creationId xmlns:p14="http://schemas.microsoft.com/office/powerpoint/2010/main" val="4003103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47</a:t>
            </a:fld>
            <a:endParaRPr lang="en-US"/>
          </a:p>
        </p:txBody>
      </p:sp>
    </p:spTree>
    <p:extLst>
      <p:ext uri="{BB962C8B-B14F-4D97-AF65-F5344CB8AC3E}">
        <p14:creationId xmlns:p14="http://schemas.microsoft.com/office/powerpoint/2010/main" val="3118758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Lateral </a:t>
            </a:r>
            <a:r>
              <a:rPr lang="nb-NO" dirty="0" err="1"/>
              <a:t>movement</a:t>
            </a:r>
            <a:r>
              <a:rPr lang="nb-NO" dirty="0"/>
              <a:t> </a:t>
            </a:r>
            <a:r>
              <a:rPr lang="nb-NO" dirty="0" err="1"/>
              <a:t>paths</a:t>
            </a:r>
            <a:r>
              <a:rPr lang="nb-NO" dirty="0"/>
              <a:t> – </a:t>
            </a:r>
            <a:r>
              <a:rPr lang="nb-NO" dirty="0" err="1"/>
              <a:t>aka</a:t>
            </a:r>
            <a:r>
              <a:rPr lang="nb-NO" dirty="0"/>
              <a:t> </a:t>
            </a:r>
            <a:r>
              <a:rPr lang="nb-NO"/>
              <a:t>bloodhound</a:t>
            </a:r>
            <a:endParaRPr lang="nb-NO" dirty="0"/>
          </a:p>
        </p:txBody>
      </p:sp>
      <p:sp>
        <p:nvSpPr>
          <p:cNvPr id="4" name="Slide Number Placeholder 3"/>
          <p:cNvSpPr>
            <a:spLocks noGrp="1"/>
          </p:cNvSpPr>
          <p:nvPr>
            <p:ph type="sldNum" sz="quarter" idx="10"/>
          </p:nvPr>
        </p:nvSpPr>
        <p:spPr/>
        <p:txBody>
          <a:bodyPr/>
          <a:lstStyle/>
          <a:p>
            <a:fld id="{B2F42900-7AC1-406C-9B03-F31D80CBDB12}" type="slidenum">
              <a:rPr lang="en-US" smtClean="0"/>
              <a:t>48</a:t>
            </a:fld>
            <a:endParaRPr lang="en-US"/>
          </a:p>
        </p:txBody>
      </p:sp>
    </p:spTree>
    <p:extLst>
      <p:ext uri="{BB962C8B-B14F-4D97-AF65-F5344CB8AC3E}">
        <p14:creationId xmlns:p14="http://schemas.microsoft.com/office/powerpoint/2010/main" val="3670356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50</a:t>
            </a:fld>
            <a:endParaRPr lang="en-US"/>
          </a:p>
        </p:txBody>
      </p:sp>
    </p:spTree>
    <p:extLst>
      <p:ext uri="{BB962C8B-B14F-4D97-AF65-F5344CB8AC3E}">
        <p14:creationId xmlns:p14="http://schemas.microsoft.com/office/powerpoint/2010/main" val="761347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51</a:t>
            </a:fld>
            <a:endParaRPr lang="en-US"/>
          </a:p>
        </p:txBody>
      </p:sp>
    </p:spTree>
    <p:extLst>
      <p:ext uri="{BB962C8B-B14F-4D97-AF65-F5344CB8AC3E}">
        <p14:creationId xmlns:p14="http://schemas.microsoft.com/office/powerpoint/2010/main" val="782308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52</a:t>
            </a:fld>
            <a:endParaRPr lang="en-US"/>
          </a:p>
        </p:txBody>
      </p:sp>
    </p:spTree>
    <p:extLst>
      <p:ext uri="{BB962C8B-B14F-4D97-AF65-F5344CB8AC3E}">
        <p14:creationId xmlns:p14="http://schemas.microsoft.com/office/powerpoint/2010/main" val="87871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our security capabilities leverage the graph, including the threat protection services comprised of Windows Defender Advanced Threat Protection (WDATP), Office 365 Advanced Threat protection (ATP), Office 365 Threat Intelligence, Microsoft Cloud App Security, Azure Security Center, and the newly launched Azure Advanced Threat Protection (Azure ATP).</a:t>
            </a:r>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6</a:t>
            </a:fld>
            <a:endParaRPr lang="en-US"/>
          </a:p>
        </p:txBody>
      </p:sp>
    </p:spTree>
    <p:extLst>
      <p:ext uri="{BB962C8B-B14F-4D97-AF65-F5344CB8AC3E}">
        <p14:creationId xmlns:p14="http://schemas.microsoft.com/office/powerpoint/2010/main" val="4079145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53</a:t>
            </a:fld>
            <a:endParaRPr lang="en-US"/>
          </a:p>
        </p:txBody>
      </p:sp>
    </p:spTree>
    <p:extLst>
      <p:ext uri="{BB962C8B-B14F-4D97-AF65-F5344CB8AC3E}">
        <p14:creationId xmlns:p14="http://schemas.microsoft.com/office/powerpoint/2010/main" val="1919419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54</a:t>
            </a:fld>
            <a:endParaRPr lang="en-US"/>
          </a:p>
        </p:txBody>
      </p:sp>
    </p:spTree>
    <p:extLst>
      <p:ext uri="{BB962C8B-B14F-4D97-AF65-F5344CB8AC3E}">
        <p14:creationId xmlns:p14="http://schemas.microsoft.com/office/powerpoint/2010/main" val="732575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55</a:t>
            </a:fld>
            <a:endParaRPr lang="en-US"/>
          </a:p>
        </p:txBody>
      </p:sp>
    </p:spTree>
    <p:extLst>
      <p:ext uri="{BB962C8B-B14F-4D97-AF65-F5344CB8AC3E}">
        <p14:creationId xmlns:p14="http://schemas.microsoft.com/office/powerpoint/2010/main" val="2784758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56</a:t>
            </a:fld>
            <a:endParaRPr lang="en-US"/>
          </a:p>
        </p:txBody>
      </p:sp>
    </p:spTree>
    <p:extLst>
      <p:ext uri="{BB962C8B-B14F-4D97-AF65-F5344CB8AC3E}">
        <p14:creationId xmlns:p14="http://schemas.microsoft.com/office/powerpoint/2010/main" val="248089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57</a:t>
            </a:fld>
            <a:endParaRPr lang="en-US"/>
          </a:p>
        </p:txBody>
      </p:sp>
    </p:spTree>
    <p:extLst>
      <p:ext uri="{BB962C8B-B14F-4D97-AF65-F5344CB8AC3E}">
        <p14:creationId xmlns:p14="http://schemas.microsoft.com/office/powerpoint/2010/main" val="1859223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https://github.com/Microsoft/WindowsDefenderATP-Hunting-Queries </a:t>
            </a:r>
          </a:p>
        </p:txBody>
      </p:sp>
      <p:sp>
        <p:nvSpPr>
          <p:cNvPr id="4" name="Slide Number Placeholder 3"/>
          <p:cNvSpPr>
            <a:spLocks noGrp="1"/>
          </p:cNvSpPr>
          <p:nvPr>
            <p:ph type="sldNum" sz="quarter" idx="10"/>
          </p:nvPr>
        </p:nvSpPr>
        <p:spPr/>
        <p:txBody>
          <a:bodyPr/>
          <a:lstStyle/>
          <a:p>
            <a:fld id="{B2F42900-7AC1-406C-9B03-F31D80CBDB12}" type="slidenum">
              <a:rPr lang="en-US" smtClean="0"/>
              <a:t>58</a:t>
            </a:fld>
            <a:endParaRPr lang="en-US"/>
          </a:p>
        </p:txBody>
      </p:sp>
    </p:spTree>
    <p:extLst>
      <p:ext uri="{BB962C8B-B14F-4D97-AF65-F5344CB8AC3E}">
        <p14:creationId xmlns:p14="http://schemas.microsoft.com/office/powerpoint/2010/main" val="4292001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Oddvar</a:t>
            </a:r>
          </a:p>
        </p:txBody>
      </p:sp>
      <p:sp>
        <p:nvSpPr>
          <p:cNvPr id="4" name="Slide Number Placeholder 3"/>
          <p:cNvSpPr>
            <a:spLocks noGrp="1"/>
          </p:cNvSpPr>
          <p:nvPr>
            <p:ph type="sldNum" sz="quarter" idx="10"/>
          </p:nvPr>
        </p:nvSpPr>
        <p:spPr/>
        <p:txBody>
          <a:bodyPr/>
          <a:lstStyle/>
          <a:p>
            <a:fld id="{B2F42900-7AC1-406C-9B03-F31D80CBDB12}" type="slidenum">
              <a:rPr lang="en-US" smtClean="0"/>
              <a:t>59</a:t>
            </a:fld>
            <a:endParaRPr lang="en-US"/>
          </a:p>
        </p:txBody>
      </p:sp>
    </p:spTree>
    <p:extLst>
      <p:ext uri="{BB962C8B-B14F-4D97-AF65-F5344CB8AC3E}">
        <p14:creationId xmlns:p14="http://schemas.microsoft.com/office/powerpoint/2010/main" val="2656609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https://securitycenter.windows.com/dashboard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analyst@windowsatp1608.onmicrosoft.com</a:t>
            </a:r>
          </a:p>
          <a:p>
            <a:endParaRPr lang="nb-NO" dirty="0"/>
          </a:p>
          <a:p>
            <a:r>
              <a:rPr lang="nb-NO" dirty="0"/>
              <a:t>Hunting – regsvr32 </a:t>
            </a:r>
            <a:r>
              <a:rPr lang="nb-NO" dirty="0" err="1"/>
              <a:t>remote</a:t>
            </a:r>
            <a:r>
              <a:rPr lang="nb-NO" dirty="0"/>
              <a:t> </a:t>
            </a:r>
            <a:r>
              <a:rPr lang="nb-NO" dirty="0" err="1"/>
              <a:t>scriptlets</a:t>
            </a:r>
            <a:r>
              <a:rPr lang="nb-NO" dirty="0"/>
              <a:t> , files </a:t>
            </a:r>
            <a:r>
              <a:rPr lang="nb-NO" dirty="0" err="1"/>
              <a:t>with</a:t>
            </a:r>
            <a:r>
              <a:rPr lang="nb-NO" dirty="0"/>
              <a:t> double </a:t>
            </a:r>
            <a:r>
              <a:rPr lang="nb-NO" dirty="0" err="1"/>
              <a:t>extensions</a:t>
            </a:r>
            <a:endParaRPr lang="nb-NO" dirty="0"/>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https://github.com/Microsoft/WindowsDefenderATP-Hunting-Queries </a:t>
            </a:r>
          </a:p>
          <a:p>
            <a:endParaRPr lang="nb-NO" dirty="0"/>
          </a:p>
          <a:p>
            <a:endParaRPr lang="nb-NO" dirty="0"/>
          </a:p>
        </p:txBody>
      </p:sp>
      <p:sp>
        <p:nvSpPr>
          <p:cNvPr id="4" name="Slide Number Placeholder 3"/>
          <p:cNvSpPr>
            <a:spLocks noGrp="1"/>
          </p:cNvSpPr>
          <p:nvPr>
            <p:ph type="sldNum" sz="quarter" idx="10"/>
          </p:nvPr>
        </p:nvSpPr>
        <p:spPr/>
        <p:txBody>
          <a:bodyPr/>
          <a:lstStyle/>
          <a:p>
            <a:fld id="{B2F42900-7AC1-406C-9B03-F31D80CBDB12}" type="slidenum">
              <a:rPr lang="en-US" smtClean="0"/>
              <a:t>60</a:t>
            </a:fld>
            <a:endParaRPr lang="en-US"/>
          </a:p>
        </p:txBody>
      </p:sp>
    </p:spTree>
    <p:extLst>
      <p:ext uri="{BB962C8B-B14F-4D97-AF65-F5344CB8AC3E}">
        <p14:creationId xmlns:p14="http://schemas.microsoft.com/office/powerpoint/2010/main" val="2269191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B2F42900-7AC1-406C-9B03-F31D80CBDB12}" type="slidenum">
              <a:rPr lang="en-US" smtClean="0"/>
              <a:t>61</a:t>
            </a:fld>
            <a:endParaRPr lang="en-US"/>
          </a:p>
        </p:txBody>
      </p:sp>
    </p:spTree>
    <p:extLst>
      <p:ext uri="{BB962C8B-B14F-4D97-AF65-F5344CB8AC3E}">
        <p14:creationId xmlns:p14="http://schemas.microsoft.com/office/powerpoint/2010/main" val="786604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938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
        <p:nvSpPr>
          <p:cNvPr id="4" name="Slide Number Placeholder 3"/>
          <p:cNvSpPr>
            <a:spLocks noGrp="1"/>
          </p:cNvSpPr>
          <p:nvPr>
            <p:ph type="sldNum" sz="quarter" idx="10"/>
          </p:nvPr>
        </p:nvSpPr>
        <p:spPr/>
        <p:txBody>
          <a:bodyPr/>
          <a:lstStyle/>
          <a:p>
            <a:fld id="{B2F42900-7AC1-406C-9B03-F31D80CBDB12}" type="slidenum">
              <a:rPr lang="en-US" smtClean="0"/>
              <a:t>7</a:t>
            </a:fld>
            <a:endParaRPr lang="en-US"/>
          </a:p>
        </p:txBody>
      </p:sp>
    </p:spTree>
    <p:extLst>
      <p:ext uri="{BB962C8B-B14F-4D97-AF65-F5344CB8AC3E}">
        <p14:creationId xmlns:p14="http://schemas.microsoft.com/office/powerpoint/2010/main" val="48479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JVE</a:t>
            </a:r>
          </a:p>
          <a:p>
            <a:r>
              <a:rPr lang="en-US" sz="1200" b="1" i="0" u="none" strike="noStrike" kern="1200" dirty="0">
                <a:solidFill>
                  <a:schemeClr val="tx1"/>
                </a:solidFill>
                <a:effectLst/>
                <a:latin typeface="+mn-lt"/>
                <a:ea typeface="+mn-ea"/>
                <a:cs typeface="+mn-cs"/>
              </a:rPr>
              <a:t>Protection</a:t>
            </a:r>
            <a:r>
              <a:rPr lang="en-US" sz="1200" b="0" i="0" u="none" strike="noStrike" kern="1200" dirty="0">
                <a:solidFill>
                  <a:schemeClr val="tx1"/>
                </a:solidFill>
                <a:effectLst/>
                <a:latin typeface="+mn-lt"/>
                <a:ea typeface="+mn-ea"/>
                <a:cs typeface="+mn-cs"/>
              </a:rPr>
              <a:t> – against advanced threats such as 0-days, targeted phishing, ransomware, and others</a:t>
            </a:r>
          </a:p>
          <a:p>
            <a:r>
              <a:rPr lang="en-US" sz="1200" b="1" i="0" u="none" strike="noStrike" kern="1200" dirty="0">
                <a:solidFill>
                  <a:schemeClr val="tx1"/>
                </a:solidFill>
                <a:effectLst/>
                <a:latin typeface="+mn-lt"/>
                <a:ea typeface="+mn-ea"/>
                <a:cs typeface="+mn-cs"/>
              </a:rPr>
              <a:t>Detection</a:t>
            </a:r>
            <a:r>
              <a:rPr lang="en-US" sz="1200" b="0" i="0" u="none" strike="noStrike" kern="1200" dirty="0">
                <a:solidFill>
                  <a:schemeClr val="tx1"/>
                </a:solidFill>
                <a:effectLst/>
                <a:latin typeface="+mn-lt"/>
                <a:ea typeface="+mn-ea"/>
                <a:cs typeface="+mn-cs"/>
              </a:rPr>
              <a:t> – when a breach has occurred, who has been breached, what data has been compromised</a:t>
            </a:r>
          </a:p>
          <a:p>
            <a:r>
              <a:rPr lang="en-US" sz="1200" b="1" i="0" u="none" strike="noStrike" kern="1200" dirty="0">
                <a:solidFill>
                  <a:schemeClr val="tx1"/>
                </a:solidFill>
                <a:effectLst/>
                <a:latin typeface="+mn-lt"/>
                <a:ea typeface="+mn-ea"/>
                <a:cs typeface="+mn-cs"/>
              </a:rPr>
              <a:t>Response</a:t>
            </a:r>
            <a:r>
              <a:rPr lang="en-US" sz="1200" b="0" i="0" u="none" strike="noStrike" kern="1200" dirty="0">
                <a:solidFill>
                  <a:schemeClr val="tx1"/>
                </a:solidFill>
                <a:effectLst/>
                <a:latin typeface="+mn-lt"/>
                <a:ea typeface="+mn-ea"/>
                <a:cs typeface="+mn-cs"/>
              </a:rPr>
              <a:t> – remediate from an attack and return the organization to a no threat state</a:t>
            </a:r>
          </a:p>
          <a:p>
            <a:r>
              <a:rPr lang="en-US" sz="1200" b="1" i="0" u="none" strike="noStrike" kern="1200" dirty="0">
                <a:solidFill>
                  <a:schemeClr val="tx1"/>
                </a:solidFill>
                <a:effectLst/>
                <a:latin typeface="+mn-lt"/>
                <a:ea typeface="+mn-ea"/>
                <a:cs typeface="+mn-cs"/>
              </a:rPr>
              <a:t>Education</a:t>
            </a:r>
            <a:r>
              <a:rPr lang="en-US" sz="1200" b="0" i="0" u="none" strike="noStrike" kern="1200" dirty="0">
                <a:solidFill>
                  <a:schemeClr val="tx1"/>
                </a:solidFill>
                <a:effectLst/>
                <a:latin typeface="+mn-lt"/>
                <a:ea typeface="+mn-ea"/>
                <a:cs typeface="+mn-cs"/>
              </a:rPr>
              <a:t> – end users on how to react or respond to different types of threats</a:t>
            </a:r>
          </a:p>
          <a:p>
            <a:endParaRPr lang="nb-NO" dirty="0"/>
          </a:p>
        </p:txBody>
      </p:sp>
      <p:sp>
        <p:nvSpPr>
          <p:cNvPr id="4" name="Slide Number Placeholder 3"/>
          <p:cNvSpPr>
            <a:spLocks noGrp="1"/>
          </p:cNvSpPr>
          <p:nvPr>
            <p:ph type="sldNum" sz="quarter" idx="10"/>
          </p:nvPr>
        </p:nvSpPr>
        <p:spPr/>
        <p:txBody>
          <a:bodyPr/>
          <a:lstStyle/>
          <a:p>
            <a:fld id="{B2F42900-7AC1-406C-9B03-F31D80CBDB12}" type="slidenum">
              <a:rPr lang="en-US" smtClean="0"/>
              <a:t>9</a:t>
            </a:fld>
            <a:endParaRPr lang="en-US"/>
          </a:p>
        </p:txBody>
      </p:sp>
    </p:spTree>
    <p:extLst>
      <p:ext uri="{BB962C8B-B14F-4D97-AF65-F5344CB8AC3E}">
        <p14:creationId xmlns:p14="http://schemas.microsoft.com/office/powerpoint/2010/main" val="280197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JVE</a:t>
            </a:r>
          </a:p>
        </p:txBody>
      </p:sp>
      <p:sp>
        <p:nvSpPr>
          <p:cNvPr id="4" name="Slide Number Placeholder 3"/>
          <p:cNvSpPr>
            <a:spLocks noGrp="1"/>
          </p:cNvSpPr>
          <p:nvPr>
            <p:ph type="sldNum" sz="quarter" idx="10"/>
          </p:nvPr>
        </p:nvSpPr>
        <p:spPr/>
        <p:txBody>
          <a:bodyPr/>
          <a:lstStyle/>
          <a:p>
            <a:fld id="{B2F42900-7AC1-406C-9B03-F31D80CBDB12}" type="slidenum">
              <a:rPr lang="en-US" smtClean="0"/>
              <a:t>10</a:t>
            </a:fld>
            <a:endParaRPr lang="en-US"/>
          </a:p>
        </p:txBody>
      </p:sp>
    </p:spTree>
    <p:extLst>
      <p:ext uri="{BB962C8B-B14F-4D97-AF65-F5344CB8AC3E}">
        <p14:creationId xmlns:p14="http://schemas.microsoft.com/office/powerpoint/2010/main" val="348650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5/30/2018 10:25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7E4A496-CDB1-4A59-8699-004636AA0361}"/>
              </a:ext>
            </a:extLst>
          </p:cNvPr>
          <p:cNvSpPr>
            <a:spLocks noGrp="1"/>
          </p:cNvSpPr>
          <p:nvPr>
            <p:ph type="body" idx="1"/>
          </p:nvPr>
        </p:nvSpPr>
        <p:spPr/>
        <p:txBody>
          <a:bodyPr/>
          <a:lstStyle/>
          <a:p>
            <a:r>
              <a:rPr lang="nb-NO" dirty="0"/>
              <a:t>JVE</a:t>
            </a:r>
          </a:p>
        </p:txBody>
      </p:sp>
    </p:spTree>
    <p:extLst>
      <p:ext uri="{BB962C8B-B14F-4D97-AF65-F5344CB8AC3E}">
        <p14:creationId xmlns:p14="http://schemas.microsoft.com/office/powerpoint/2010/main" val="125697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8910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5/30/2018 10:25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5F0A67B4-10AD-43F0-8E0F-3C271C2C4BDE}"/>
              </a:ext>
            </a:extLst>
          </p:cNvPr>
          <p:cNvSpPr>
            <a:spLocks noGrp="1"/>
          </p:cNvSpPr>
          <p:nvPr>
            <p:ph type="body" idx="1"/>
          </p:nvPr>
        </p:nvSpPr>
        <p:spPr/>
        <p:txBody>
          <a:bodyPr/>
          <a:lstStyle/>
          <a:p>
            <a:r>
              <a:rPr lang="nb-NO" dirty="0"/>
              <a:t>JVE</a:t>
            </a:r>
          </a:p>
          <a:p>
            <a:r>
              <a:rPr lang="nb-NO" dirty="0"/>
              <a:t>Nå er det færre grenser, mer data, mer kompleksitet</a:t>
            </a:r>
          </a:p>
        </p:txBody>
      </p:sp>
    </p:spTree>
    <p:extLst>
      <p:ext uri="{BB962C8B-B14F-4D97-AF65-F5344CB8AC3E}">
        <p14:creationId xmlns:p14="http://schemas.microsoft.com/office/powerpoint/2010/main" val="94803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06380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85310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599895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2398837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856569"/>
            <a:ext cx="5157787" cy="823912"/>
          </a:xfrm>
          <a:prstGeom prst="rect">
            <a:avLst/>
          </a:prstGeom>
        </p:spPr>
        <p:txBody>
          <a:bodyPr anchor="b"/>
          <a:lstStyle>
            <a:lvl1pPr marL="0" indent="0">
              <a:buNone/>
              <a:defRPr sz="2400" b="0" cap="all" baseline="0">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680481"/>
            <a:ext cx="5157787"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856569"/>
            <a:ext cx="5183188" cy="823912"/>
          </a:xfrm>
          <a:prstGeom prst="rect">
            <a:avLst/>
          </a:prstGeom>
        </p:spPr>
        <p:txBody>
          <a:bodyPr anchor="b"/>
          <a:lstStyle>
            <a:lvl1pPr marL="0" indent="0">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680481"/>
            <a:ext cx="5183188"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8138498-DA3A-4C9F-8D8D-4A9243C557D6}" type="datetimeFigureOut">
              <a:rPr lang="nb-NO" smtClean="0"/>
              <a:t>30.05.2018</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B20A99C-C06C-4064-A820-B0EDB6DF0262}" type="slidenum">
              <a:rPr lang="nb-NO" smtClean="0"/>
              <a:t>‹#›</a:t>
            </a:fld>
            <a:endParaRPr lang="nb-NO"/>
          </a:p>
        </p:txBody>
      </p:sp>
      <p:sp>
        <p:nvSpPr>
          <p:cNvPr id="11"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cxnSp>
        <p:nvCxnSpPr>
          <p:cNvPr id="13" name="Straight Connector 12"/>
          <p:cNvCxnSpPr/>
          <p:nvPr userDrawn="1"/>
        </p:nvCxnSpPr>
        <p:spPr>
          <a:xfrm>
            <a:off x="838200" y="1680481"/>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183088" y="1685923"/>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523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42009460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2108" y="947057"/>
            <a:ext cx="10581692" cy="5229906"/>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Title 1"/>
          <p:cNvSpPr txBox="1">
            <a:spLocks/>
          </p:cNvSpPr>
          <p:nvPr userDrawn="1"/>
        </p:nvSpPr>
        <p:spPr>
          <a:xfrm>
            <a:off x="1390461" y="145369"/>
            <a:ext cx="10515600" cy="573087"/>
          </a:xfrm>
          <a:prstGeom prst="rect">
            <a:avLst/>
          </a:prstGeom>
        </p:spPr>
        <p:txBody>
          <a:bodyPr anchor="b">
            <a:normAutofit/>
          </a:bodyPr>
          <a:lstStyle>
            <a:lvl1pPr algn="l" defTabSz="914400" rtl="0" eaLnBrk="1" latinLnBrk="0" hangingPunct="1">
              <a:lnSpc>
                <a:spcPct val="90000"/>
              </a:lnSpc>
              <a:spcBef>
                <a:spcPct val="0"/>
              </a:spcBef>
              <a:buNone/>
              <a:defRPr sz="32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360028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a:t>Klikk for å redigere tittelstil</a:t>
            </a:r>
            <a:endParaRPr lang="en-US"/>
          </a:p>
        </p:txBody>
      </p:sp>
      <p:sp>
        <p:nvSpPr>
          <p:cNvPr id="4" name="Plassholder for tekst 3"/>
          <p:cNvSpPr>
            <a:spLocks noGrp="1"/>
          </p:cNvSpPr>
          <p:nvPr>
            <p:ph type="body" sz="quarter" idx="10"/>
          </p:nvPr>
        </p:nvSpPr>
        <p:spPr>
          <a:xfrm>
            <a:off x="609600" y="2084918"/>
            <a:ext cx="10972800" cy="3551767"/>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3358251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720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6"/>
          <p:cNvSpPr/>
          <p:nvPr/>
        </p:nvSpPr>
        <p:spPr>
          <a:xfrm>
            <a:off x="4978399" y="0"/>
            <a:ext cx="72104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5539321" y="682821"/>
            <a:ext cx="6240853" cy="1739347"/>
          </a:xfrm>
        </p:spPr>
        <p:txBody>
          <a:bodyPr tIns="45720" bIns="45720" anchor="ctr">
            <a:noAutofit/>
          </a:bodyPr>
          <a:lstStyle>
            <a:lvl1pPr algn="ctr">
              <a:lnSpc>
                <a:spcPct val="80000"/>
              </a:lnSpc>
              <a:defRPr sz="4800" spc="150" baseline="0"/>
            </a:lvl1pPr>
          </a:lstStyle>
          <a:p>
            <a:r>
              <a:rPr lang="en-US"/>
              <a:t>TITLE</a:t>
            </a:r>
          </a:p>
        </p:txBody>
      </p:sp>
      <p:sp>
        <p:nvSpPr>
          <p:cNvPr id="3" name="Subtitle 2"/>
          <p:cNvSpPr>
            <a:spLocks noGrp="1"/>
          </p:cNvSpPr>
          <p:nvPr>
            <p:ph type="subTitle" idx="1" hasCustomPrompt="1"/>
          </p:nvPr>
        </p:nvSpPr>
        <p:spPr>
          <a:xfrm>
            <a:off x="5539320" y="3996250"/>
            <a:ext cx="6240853" cy="1309255"/>
          </a:xfrm>
        </p:spPr>
        <p:txBody>
          <a:bodyPr>
            <a:noAutofit/>
          </a:bodyPr>
          <a:lstStyle>
            <a:lvl1pPr marL="0" indent="0" algn="ctr">
              <a:buNone/>
              <a:defRPr lang="en-US" sz="2800" kern="1200" cap="all" spc="150" baseline="0" dirty="0">
                <a:solidFill>
                  <a:schemeClr val="bg2"/>
                </a:solidFill>
                <a:latin typeface="+mj-lt"/>
                <a:ea typeface="+mj-ea"/>
                <a:cs typeface="+mj-cs"/>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Speakers</a:t>
            </a:r>
          </a:p>
        </p:txBody>
      </p:sp>
      <p:pic>
        <p:nvPicPr>
          <p:cNvPr id="8" name="Picture 7">
            <a:extLst>
              <a:ext uri="{FF2B5EF4-FFF2-40B4-BE49-F238E27FC236}">
                <a16:creationId xmlns:a16="http://schemas.microsoft.com/office/drawing/2014/main" id="{BB0C8FE5-586B-4BC8-BD85-CE1000347019}"/>
              </a:ext>
            </a:extLst>
          </p:cNvPr>
          <p:cNvPicPr>
            <a:picLocks noChangeAspect="1"/>
          </p:cNvPicPr>
          <p:nvPr userDrawn="1"/>
        </p:nvPicPr>
        <p:blipFill>
          <a:blip r:embed="rId2"/>
          <a:stretch>
            <a:fillRect/>
          </a:stretch>
        </p:blipFill>
        <p:spPr>
          <a:xfrm>
            <a:off x="170533" y="70021"/>
            <a:ext cx="4496427" cy="1305107"/>
          </a:xfrm>
          <a:prstGeom prst="rect">
            <a:avLst/>
          </a:prstGeom>
        </p:spPr>
      </p:pic>
      <p:sp>
        <p:nvSpPr>
          <p:cNvPr id="9" name="TextBox 8">
            <a:extLst>
              <a:ext uri="{FF2B5EF4-FFF2-40B4-BE49-F238E27FC236}">
                <a16:creationId xmlns:a16="http://schemas.microsoft.com/office/drawing/2014/main" id="{A3616306-B712-4FDB-95EC-F82E69351515}"/>
              </a:ext>
            </a:extLst>
          </p:cNvPr>
          <p:cNvSpPr txBox="1"/>
          <p:nvPr userDrawn="1"/>
        </p:nvSpPr>
        <p:spPr>
          <a:xfrm>
            <a:off x="170533" y="4004546"/>
            <a:ext cx="429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http://mvpdagen.no</a:t>
            </a:r>
          </a:p>
        </p:txBody>
      </p:sp>
      <p:grpSp>
        <p:nvGrpSpPr>
          <p:cNvPr id="12" name="Group 11">
            <a:extLst>
              <a:ext uri="{FF2B5EF4-FFF2-40B4-BE49-F238E27FC236}">
                <a16:creationId xmlns:a16="http://schemas.microsoft.com/office/drawing/2014/main" id="{F6BC3CF2-9C2A-4449-A9BC-20B290440B5A}"/>
              </a:ext>
            </a:extLst>
          </p:cNvPr>
          <p:cNvGrpSpPr/>
          <p:nvPr userDrawn="1"/>
        </p:nvGrpSpPr>
        <p:grpSpPr>
          <a:xfrm>
            <a:off x="170533" y="5992178"/>
            <a:ext cx="3554514" cy="795801"/>
            <a:chOff x="914633" y="5763433"/>
            <a:chExt cx="3554514" cy="795801"/>
          </a:xfrm>
        </p:grpSpPr>
        <p:sp>
          <p:nvSpPr>
            <p:cNvPr id="10" name="TextBox 9">
              <a:extLst>
                <a:ext uri="{FF2B5EF4-FFF2-40B4-BE49-F238E27FC236}">
                  <a16:creationId xmlns:a16="http://schemas.microsoft.com/office/drawing/2014/main" id="{4DB9A294-A4A4-4070-B105-4B78F7B4B9A8}"/>
                </a:ext>
              </a:extLst>
            </p:cNvPr>
            <p:cNvSpPr txBox="1"/>
            <p:nvPr userDrawn="1"/>
          </p:nvSpPr>
          <p:spPr>
            <a:xfrm>
              <a:off x="1515291" y="5838167"/>
              <a:ext cx="2953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r>
                <a:rPr kumimoji="0" lang="nb-NO" sz="36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MVPdagen</a:t>
              </a:r>
              <a:endParaRPr kumimoji="0" lang="nb-NO"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C7C4A277-ABDB-4065-9DF8-D5D0011F09D1}"/>
                </a:ext>
              </a:extLst>
            </p:cNvPr>
            <p:cNvPicPr>
              <a:picLocks noChangeAspect="1"/>
            </p:cNvPicPr>
            <p:nvPr userDrawn="1"/>
          </p:nvPicPr>
          <p:blipFill>
            <a:blip r:embed="rId3"/>
            <a:stretch>
              <a:fillRect/>
            </a:stretch>
          </p:blipFill>
          <p:spPr>
            <a:xfrm>
              <a:off x="914633" y="5763433"/>
              <a:ext cx="795801" cy="795801"/>
            </a:xfrm>
            <a:prstGeom prst="rect">
              <a:avLst/>
            </a:prstGeom>
          </p:spPr>
        </p:pic>
      </p:grpSp>
    </p:spTree>
    <p:extLst>
      <p:ext uri="{BB962C8B-B14F-4D97-AF65-F5344CB8AC3E}">
        <p14:creationId xmlns:p14="http://schemas.microsoft.com/office/powerpoint/2010/main" val="296015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7391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VPDag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FD328EF-46EF-4AB3-87CE-F74EA84B9A97}" type="datetime1">
              <a:rPr lang="nb-NO" smtClean="0"/>
              <a:pPr/>
              <a:t>30.05.2018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989366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MVPDag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FD328EF-46EF-4AB3-87CE-F74EA84B9A97}" type="datetime1">
              <a:rPr lang="nb-NO" smtClean="0"/>
              <a:pPr/>
              <a:t>30.05.2018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2133853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35190525"/>
      </p:ext>
    </p:extLst>
  </p:cSld>
  <p:clrMapOvr>
    <a:overrideClrMapping bg1="lt1" tx1="dk1" bg2="lt2" tx2="dk2" accent1="accent1" accent2="accent2" accent3="accent3" accent4="accent4" accent5="accent5" accent6="accent6" hlink="hlink" folHlink="folHlink"/>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2772773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8748364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F2F2F2"/>
                    </a:gs>
                    <a:gs pos="0">
                      <a:srgbClr val="F2F2F2"/>
                    </a:gs>
                  </a:gsLst>
                  <a:lin ang="5400000" scaled="0"/>
                </a:gradFill>
                <a:effectLst/>
                <a:uLnTx/>
                <a:uFillTx/>
                <a:latin typeface="Segoe U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gradFill>
                <a:gsLst>
                  <a:gs pos="100000">
                    <a:srgbClr val="F2F2F2"/>
                  </a:gs>
                  <a:gs pos="0">
                    <a:srgbClr val="F2F2F2"/>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293150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1354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7857888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9686017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506158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9133362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5/30/2018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78659403"/>
      </p:ext>
    </p:extLst>
  </p:cSld>
  <p:clrMapOvr>
    <a:overrideClrMapping bg1="lt1" tx1="dk1" bg2="lt2" tx2="dk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963386"/>
            <a:ext cx="5181600" cy="5213577"/>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23111895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856569"/>
            <a:ext cx="5157787" cy="823912"/>
          </a:xfrm>
          <a:prstGeom prst="rect">
            <a:avLst/>
          </a:prstGeom>
        </p:spPr>
        <p:txBody>
          <a:bodyPr anchor="b"/>
          <a:lstStyle>
            <a:lvl1pPr marL="0" indent="0">
              <a:buNone/>
              <a:defRPr sz="2400" b="0" cap="all" baseline="0">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680481"/>
            <a:ext cx="5157787"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856569"/>
            <a:ext cx="5183188" cy="823912"/>
          </a:xfrm>
          <a:prstGeom prst="rect">
            <a:avLst/>
          </a:prstGeom>
        </p:spPr>
        <p:txBody>
          <a:bodyPr anchor="b"/>
          <a:lstStyle>
            <a:lvl1pPr marL="0" indent="0">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680481"/>
            <a:ext cx="5183188" cy="4509182"/>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8138498-DA3A-4C9F-8D8D-4A9243C557D6}" type="datetimeFigureOut">
              <a:rPr lang="nb-NO" smtClean="0"/>
              <a:t>30.05.2018</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B20A99C-C06C-4064-A820-B0EDB6DF0262}" type="slidenum">
              <a:rPr lang="nb-NO" smtClean="0"/>
              <a:t>‹#›</a:t>
            </a:fld>
            <a:endParaRPr lang="nb-NO"/>
          </a:p>
        </p:txBody>
      </p:sp>
      <p:sp>
        <p:nvSpPr>
          <p:cNvPr id="11"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cxnSp>
        <p:nvCxnSpPr>
          <p:cNvPr id="13" name="Straight Connector 12"/>
          <p:cNvCxnSpPr/>
          <p:nvPr userDrawn="1"/>
        </p:nvCxnSpPr>
        <p:spPr>
          <a:xfrm>
            <a:off x="838200" y="1680481"/>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183088" y="1685923"/>
            <a:ext cx="515937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5834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1390461" y="145369"/>
            <a:ext cx="10515600" cy="573087"/>
          </a:xfrm>
          <a:prstGeom prst="rect">
            <a:avLst/>
          </a:prstGeom>
        </p:spPr>
        <p:txBody>
          <a:bodyPr anchor="b">
            <a:normAutofit/>
          </a:bodyPr>
          <a:lstStyle>
            <a:lvl1pPr>
              <a:defRPr sz="3200" cap="all"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34623180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772108" y="947057"/>
            <a:ext cx="10581692" cy="5229906"/>
          </a:xfrm>
          <a:prstGeom prst="rect">
            <a:avLst/>
          </a:prstGeom>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Title 1"/>
          <p:cNvSpPr txBox="1">
            <a:spLocks/>
          </p:cNvSpPr>
          <p:nvPr userDrawn="1"/>
        </p:nvSpPr>
        <p:spPr>
          <a:xfrm>
            <a:off x="1390461" y="145369"/>
            <a:ext cx="10515600" cy="573087"/>
          </a:xfrm>
          <a:prstGeom prst="rect">
            <a:avLst/>
          </a:prstGeom>
        </p:spPr>
        <p:txBody>
          <a:bodyPr anchor="b">
            <a:normAutofit/>
          </a:bodyPr>
          <a:lstStyle>
            <a:lvl1pPr algn="l" defTabSz="914400" rtl="0" eaLnBrk="1" latinLnBrk="0" hangingPunct="1">
              <a:lnSpc>
                <a:spcPct val="90000"/>
              </a:lnSpc>
              <a:spcBef>
                <a:spcPct val="0"/>
              </a:spcBef>
              <a:buNone/>
              <a:defRPr sz="3200" kern="1200" cap="all" baseline="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endParaRPr lang="nb-NO"/>
          </a:p>
        </p:txBody>
      </p:sp>
    </p:spTree>
    <p:extLst>
      <p:ext uri="{BB962C8B-B14F-4D97-AF65-F5344CB8AC3E}">
        <p14:creationId xmlns:p14="http://schemas.microsoft.com/office/powerpoint/2010/main" val="1410652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9B2A-9958-4642-8E23-0FD4915B65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87CAB2-C812-4225-A057-6A6FE7B8A4D3}"/>
              </a:ext>
            </a:extLst>
          </p:cNvPr>
          <p:cNvSpPr>
            <a:spLocks noGrp="1"/>
          </p:cNvSpPr>
          <p:nvPr>
            <p:ph type="dt" sz="half" idx="10"/>
          </p:nvPr>
        </p:nvSpPr>
        <p:spPr/>
        <p:txBody>
          <a:bodyPr/>
          <a:lstStyle/>
          <a:p>
            <a:fld id="{96DFF08F-DC6B-4601-B491-B0F83F6DD2DA}" type="datetimeFigureOut">
              <a:rPr lang="en-US" smtClean="0"/>
              <a:pPr/>
              <a:t>5/30/2018</a:t>
            </a:fld>
            <a:endParaRPr lang="en-US"/>
          </a:p>
        </p:txBody>
      </p:sp>
      <p:sp>
        <p:nvSpPr>
          <p:cNvPr id="4" name="Footer Placeholder 3">
            <a:extLst>
              <a:ext uri="{FF2B5EF4-FFF2-40B4-BE49-F238E27FC236}">
                <a16:creationId xmlns:a16="http://schemas.microsoft.com/office/drawing/2014/main" id="{A6B6053A-2A9E-46DA-831E-AAD2D058A9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FF164B-DCF7-41CB-A8F7-DA3047BE4967}"/>
              </a:ext>
            </a:extLst>
          </p:cNvPr>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5412191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a:t>Klikk for å redigere tittelstil</a:t>
            </a:r>
            <a:endParaRPr lang="en-US"/>
          </a:p>
        </p:txBody>
      </p:sp>
      <p:sp>
        <p:nvSpPr>
          <p:cNvPr id="4" name="Plassholder for tekst 3"/>
          <p:cNvSpPr>
            <a:spLocks noGrp="1"/>
          </p:cNvSpPr>
          <p:nvPr>
            <p:ph type="body" sz="quarter" idx="10"/>
          </p:nvPr>
        </p:nvSpPr>
        <p:spPr>
          <a:xfrm>
            <a:off x="609600" y="2084918"/>
            <a:ext cx="10972800" cy="3551767"/>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400295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145942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941038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727B4C2D-45E2-4621-8491-2995EB46A674}" type="slidenum">
              <a:rPr kumimoji="0" lang="en-US" sz="1600" b="0" i="0" u="none" strike="noStrike" kern="1200" cap="none" spc="0" normalizeH="0" baseline="0" noProof="0" smtClean="0">
                <a:ln>
                  <a:noFill/>
                </a:ln>
                <a:gradFill>
                  <a:gsLst>
                    <a:gs pos="100000">
                      <a:srgbClr val="F2F2F2"/>
                    </a:gs>
                    <a:gs pos="0">
                      <a:srgbClr val="F2F2F2"/>
                    </a:gs>
                  </a:gsLst>
                  <a:lin ang="5400000" scaled="0"/>
                </a:gradFill>
                <a:effectLst/>
                <a:uLnTx/>
                <a:uFillTx/>
                <a:latin typeface="Segoe U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gradFill>
                <a:gsLst>
                  <a:gs pos="100000">
                    <a:srgbClr val="F2F2F2"/>
                  </a:gs>
                  <a:gs pos="0">
                    <a:srgbClr val="F2F2F2"/>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49903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97211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8990942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372974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5/30/2018</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94314275"/>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652" r:id="rId12"/>
    <p:sldLayoutId id="2147483653" r:id="rId13"/>
    <p:sldLayoutId id="2147483654" r:id="rId14"/>
    <p:sldLayoutId id="2147483658" r:id="rId15"/>
    <p:sldLayoutId id="2147483804" r:id="rId16"/>
    <p:sldLayoutId id="2147483807" r:id="rId17"/>
  </p:sldLayoutIdLst>
  <p:transition>
    <p:fade/>
  </p:transition>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5/30/2018</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81006285"/>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2" r:id="rId17"/>
    <p:sldLayoutId id="2147483803" r:id="rId18"/>
  </p:sldLayoutIdLst>
  <p:transition>
    <p:fade/>
  </p:transition>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otoguy.blog/" TargetMode="External"/><Relationship Id="rId1" Type="http://schemas.openxmlformats.org/officeDocument/2006/relationships/slideLayout" Target="../slideLayouts/slideLayout20.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ddvar.moe/" TargetMode="Externa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34.xml.rels><?xml version="1.0" encoding="UTF-8" standalone="yes"?>
<Relationships xmlns="http://schemas.openxmlformats.org/package/2006/relationships"><Relationship Id="rId3" Type="http://schemas.openxmlformats.org/officeDocument/2006/relationships/hyperlink" Target="https://oddvar.moe/2018/01/03/office-365-safe-links-bypas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5.xml"/><Relationship Id="rId6" Type="http://schemas.openxmlformats.org/officeDocument/2006/relationships/image" Target="../media/image78.png"/><Relationship Id="rId5" Type="http://schemas.openxmlformats.org/officeDocument/2006/relationships/image" Target="../media/image2.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B0FBC-804F-4DE6-B86F-6C8A814DD7DE}"/>
              </a:ext>
            </a:extLst>
          </p:cNvPr>
          <p:cNvSpPr>
            <a:spLocks noGrp="1"/>
          </p:cNvSpPr>
          <p:nvPr>
            <p:ph type="ctrTitle"/>
          </p:nvPr>
        </p:nvSpPr>
        <p:spPr>
          <a:xfrm>
            <a:off x="4992914" y="682821"/>
            <a:ext cx="7199085" cy="2178929"/>
          </a:xfrm>
        </p:spPr>
        <p:txBody>
          <a:bodyPr/>
          <a:lstStyle/>
          <a:p>
            <a:r>
              <a:rPr lang="nb-NO"/>
              <a:t>Sikkerhet og Informasjons-beskyttelse </a:t>
            </a:r>
            <a:br>
              <a:rPr lang="nb-NO"/>
            </a:br>
            <a:r>
              <a:rPr lang="nb-NO"/>
              <a:t>med Microsoft 365</a:t>
            </a:r>
            <a:endParaRPr lang="en-US"/>
          </a:p>
        </p:txBody>
      </p:sp>
      <p:sp>
        <p:nvSpPr>
          <p:cNvPr id="3" name="TextBox 2">
            <a:extLst>
              <a:ext uri="{FF2B5EF4-FFF2-40B4-BE49-F238E27FC236}">
                <a16:creationId xmlns:a16="http://schemas.microsoft.com/office/drawing/2014/main" id="{14A2111D-C7B7-478E-A327-52F0EAD5EBAD}"/>
              </a:ext>
            </a:extLst>
          </p:cNvPr>
          <p:cNvSpPr txBox="1"/>
          <p:nvPr/>
        </p:nvSpPr>
        <p:spPr>
          <a:xfrm>
            <a:off x="5196111" y="5852013"/>
            <a:ext cx="6821718" cy="707886"/>
          </a:xfrm>
          <a:prstGeom prst="rect">
            <a:avLst/>
          </a:prstGeom>
          <a:noFill/>
        </p:spPr>
        <p:txBody>
          <a:bodyPr wrap="square" rtlCol="0">
            <a:spAutoFit/>
          </a:bodyPr>
          <a:lstStyle/>
          <a:p>
            <a:r>
              <a:rPr lang="en-US" sz="2000" b="1" cap="all" spc="150">
                <a:solidFill>
                  <a:schemeClr val="bg2"/>
                </a:solidFill>
                <a:latin typeface="+mj-lt"/>
                <a:ea typeface="+mj-ea"/>
                <a:cs typeface="+mj-cs"/>
              </a:rPr>
              <a:t>JAN</a:t>
            </a:r>
            <a:r>
              <a:rPr lang="en-US" b="1">
                <a:solidFill>
                  <a:schemeClr val="bg1"/>
                </a:solidFill>
              </a:rPr>
              <a:t> </a:t>
            </a:r>
            <a:r>
              <a:rPr lang="en-US" sz="2000" b="1" cap="all" spc="150">
                <a:solidFill>
                  <a:schemeClr val="bg2"/>
                </a:solidFill>
                <a:latin typeface="+mj-lt"/>
                <a:ea typeface="+mj-ea"/>
                <a:cs typeface="+mj-cs"/>
              </a:rPr>
              <a:t>VIDAR ELVEN</a:t>
            </a:r>
            <a:r>
              <a:rPr lang="en-US" b="1">
                <a:solidFill>
                  <a:schemeClr val="bg1"/>
                </a:solidFill>
              </a:rPr>
              <a:t>		</a:t>
            </a:r>
            <a:r>
              <a:rPr lang="en-US" sz="2000" b="1" cap="all" spc="150">
                <a:solidFill>
                  <a:schemeClr val="bg2"/>
                </a:solidFill>
                <a:latin typeface="+mj-lt"/>
                <a:ea typeface="+mj-ea"/>
                <a:cs typeface="+mj-cs"/>
              </a:rPr>
              <a:t>@SKILLRIVER</a:t>
            </a:r>
            <a:br>
              <a:rPr lang="en-US" b="1">
                <a:solidFill>
                  <a:schemeClr val="bg1"/>
                </a:solidFill>
              </a:rPr>
            </a:br>
            <a:r>
              <a:rPr lang="en-US" sz="2000" b="1" cap="all" spc="150">
                <a:solidFill>
                  <a:schemeClr val="bg2"/>
                </a:solidFill>
                <a:latin typeface="+mj-lt"/>
                <a:ea typeface="+mj-ea"/>
                <a:cs typeface="+mj-cs"/>
              </a:rPr>
              <a:t>Oddvar Moe </a:t>
            </a:r>
            <a:r>
              <a:rPr lang="en-US" b="1">
                <a:solidFill>
                  <a:schemeClr val="bg1"/>
                </a:solidFill>
              </a:rPr>
              <a:t>		</a:t>
            </a:r>
            <a:r>
              <a:rPr lang="en-US" sz="2000" b="1" cap="all" spc="150">
                <a:solidFill>
                  <a:schemeClr val="bg2"/>
                </a:solidFill>
                <a:latin typeface="+mj-lt"/>
                <a:ea typeface="+mj-ea"/>
                <a:cs typeface="+mj-cs"/>
              </a:rPr>
              <a:t>@ODDVARMOE</a:t>
            </a:r>
          </a:p>
        </p:txBody>
      </p:sp>
    </p:spTree>
    <p:extLst>
      <p:ext uri="{BB962C8B-B14F-4D97-AF65-F5344CB8AC3E}">
        <p14:creationId xmlns:p14="http://schemas.microsoft.com/office/powerpoint/2010/main" val="1127727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FE80-E62C-4DB2-917F-577CEAF5A221}"/>
              </a:ext>
            </a:extLst>
          </p:cNvPr>
          <p:cNvSpPr>
            <a:spLocks noGrp="1"/>
          </p:cNvSpPr>
          <p:nvPr>
            <p:ph type="title"/>
          </p:nvPr>
        </p:nvSpPr>
        <p:spPr/>
        <p:txBody>
          <a:bodyPr/>
          <a:lstStyle/>
          <a:p>
            <a:r>
              <a:rPr lang="en-US"/>
              <a:t>Threat detection</a:t>
            </a:r>
            <a:endParaRPr lang="nb-NO"/>
          </a:p>
        </p:txBody>
      </p:sp>
      <p:pic>
        <p:nvPicPr>
          <p:cNvPr id="6" name="Content Placeholder 5" descr="A screenshot of a cell phone&#10;&#10;Description generated with high confidence">
            <a:extLst>
              <a:ext uri="{FF2B5EF4-FFF2-40B4-BE49-F238E27FC236}">
                <a16:creationId xmlns:a16="http://schemas.microsoft.com/office/drawing/2014/main" id="{4DDF8A95-05C2-446C-ADF5-4B6E88DCEB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51" y="162369"/>
            <a:ext cx="12218004" cy="6574334"/>
          </a:xfrm>
          <a:solidFill>
            <a:schemeClr val="tx1"/>
          </a:solidFill>
        </p:spPr>
      </p:pic>
      <p:sp>
        <p:nvSpPr>
          <p:cNvPr id="4" name="Slide Number Placeholder 3">
            <a:extLst>
              <a:ext uri="{FF2B5EF4-FFF2-40B4-BE49-F238E27FC236}">
                <a16:creationId xmlns:a16="http://schemas.microsoft.com/office/drawing/2014/main" id="{200AE9C3-2B98-44C4-9188-FD63F8B8ED61}"/>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405305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1">
            <a:extLst>
              <a:ext uri="{FF2B5EF4-FFF2-40B4-BE49-F238E27FC236}">
                <a16:creationId xmlns:a16="http://schemas.microsoft.com/office/drawing/2014/main" id="{483BD8D8-6C66-411C-871D-A2977BA88630}"/>
              </a:ext>
            </a:extLst>
          </p:cNvPr>
          <p:cNvGrpSpPr/>
          <p:nvPr/>
        </p:nvGrpSpPr>
        <p:grpSpPr>
          <a:xfrm>
            <a:off x="8502416" y="3181417"/>
            <a:ext cx="1164003" cy="1164003"/>
            <a:chOff x="3873326" y="4741379"/>
            <a:chExt cx="914400" cy="914400"/>
          </a:xfrm>
        </p:grpSpPr>
        <p:sp>
          <p:nvSpPr>
            <p:cNvPr id="142" name="Oval 263">
              <a:extLst>
                <a:ext uri="{FF2B5EF4-FFF2-40B4-BE49-F238E27FC236}">
                  <a16:creationId xmlns:a16="http://schemas.microsoft.com/office/drawing/2014/main" id="{2C9D3785-AF38-4277-8298-EFEDB838D702}"/>
                </a:ext>
              </a:extLst>
            </p:cNvPr>
            <p:cNvSpPr/>
            <p:nvPr/>
          </p:nvSpPr>
          <p:spPr>
            <a:xfrm>
              <a:off x="3873326" y="474137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3" tIns="140604" rIns="175763" bIns="140604" anchor="t" anchorCtr="1" compatLnSpc="1">
              <a:noAutofit/>
            </a:bodyPr>
            <a:lstStyle/>
            <a:p>
              <a:pPr algn="ctr" defTabSz="896068">
                <a:lnSpc>
                  <a:spcPct val="90000"/>
                </a:lnSpc>
                <a:defRPr sz="1800" b="0" i="0" u="none" strike="noStrike" kern="0" cap="none" spc="0" baseline="0">
                  <a:solidFill>
                    <a:srgbClr val="000000"/>
                  </a:solidFill>
                  <a:uFillTx/>
                </a:defRPr>
              </a:pPr>
              <a:endParaRPr lang="en-US" sz="5295">
                <a:solidFill>
                  <a:srgbClr val="000000"/>
                </a:solidFill>
                <a:latin typeface="Segoe UI Semilight"/>
                <a:ea typeface="Segoe UI" pitchFamily="34"/>
                <a:cs typeface="Segoe UI" pitchFamily="34"/>
              </a:endParaRPr>
            </a:p>
          </p:txBody>
        </p:sp>
        <p:grpSp>
          <p:nvGrpSpPr>
            <p:cNvPr id="143" name="Group 264">
              <a:extLst>
                <a:ext uri="{FF2B5EF4-FFF2-40B4-BE49-F238E27FC236}">
                  <a16:creationId xmlns:a16="http://schemas.microsoft.com/office/drawing/2014/main" id="{EB9E22E5-2F9B-4A28-BF9E-B02B35607804}"/>
                </a:ext>
              </a:extLst>
            </p:cNvPr>
            <p:cNvGrpSpPr/>
            <p:nvPr/>
          </p:nvGrpSpPr>
          <p:grpSpPr>
            <a:xfrm>
              <a:off x="4056206" y="4928182"/>
              <a:ext cx="548640" cy="540776"/>
              <a:chOff x="6560646" y="3221303"/>
              <a:chExt cx="548640" cy="540776"/>
            </a:xfrm>
          </p:grpSpPr>
          <p:sp>
            <p:nvSpPr>
              <p:cNvPr id="144" name="Freeform 44">
                <a:extLst>
                  <a:ext uri="{FF2B5EF4-FFF2-40B4-BE49-F238E27FC236}">
                    <a16:creationId xmlns:a16="http://schemas.microsoft.com/office/drawing/2014/main" id="{9DAEDCCF-04C2-4FB8-84B8-248FBDCAB8FD}"/>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45" name="Freeform 45">
                <a:extLst>
                  <a:ext uri="{FF2B5EF4-FFF2-40B4-BE49-F238E27FC236}">
                    <a16:creationId xmlns:a16="http://schemas.microsoft.com/office/drawing/2014/main" id="{0451B549-D2B1-41C8-B562-0369D0A44753}"/>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46" name="Freeform 46">
                <a:extLst>
                  <a:ext uri="{FF2B5EF4-FFF2-40B4-BE49-F238E27FC236}">
                    <a16:creationId xmlns:a16="http://schemas.microsoft.com/office/drawing/2014/main" id="{CB994BA8-CB70-447E-9C31-6422943FF65A}"/>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47" name="Freeform 47">
                <a:extLst>
                  <a:ext uri="{FF2B5EF4-FFF2-40B4-BE49-F238E27FC236}">
                    <a16:creationId xmlns:a16="http://schemas.microsoft.com/office/drawing/2014/main" id="{D90E8DE2-D4D8-4D7F-8B61-7E3B4A93C660}"/>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nvGrpSpPr>
          <p:cNvPr id="157" name="2">
            <a:extLst>
              <a:ext uri="{FF2B5EF4-FFF2-40B4-BE49-F238E27FC236}">
                <a16:creationId xmlns:a16="http://schemas.microsoft.com/office/drawing/2014/main" id="{932D4594-AF33-4DE6-AA9E-A56EAE0C9898}"/>
              </a:ext>
            </a:extLst>
          </p:cNvPr>
          <p:cNvGrpSpPr/>
          <p:nvPr/>
        </p:nvGrpSpPr>
        <p:grpSpPr>
          <a:xfrm>
            <a:off x="8502416" y="3181417"/>
            <a:ext cx="1164003" cy="1164003"/>
            <a:chOff x="7611227" y="3034500"/>
            <a:chExt cx="914400" cy="914400"/>
          </a:xfrm>
        </p:grpSpPr>
        <p:sp>
          <p:nvSpPr>
            <p:cNvPr id="158" name="Oval 236">
              <a:extLst>
                <a:ext uri="{FF2B5EF4-FFF2-40B4-BE49-F238E27FC236}">
                  <a16:creationId xmlns:a16="http://schemas.microsoft.com/office/drawing/2014/main" id="{90DE6E62-1ED6-47B8-8AAA-D971ABBEA1A3}"/>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76">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59" name="Group 237">
              <a:extLst>
                <a:ext uri="{FF2B5EF4-FFF2-40B4-BE49-F238E27FC236}">
                  <a16:creationId xmlns:a16="http://schemas.microsoft.com/office/drawing/2014/main" id="{44F9E774-0A2F-419F-A9A0-01EE879D9357}"/>
                </a:ext>
              </a:extLst>
            </p:cNvPr>
            <p:cNvGrpSpPr/>
            <p:nvPr/>
          </p:nvGrpSpPr>
          <p:grpSpPr>
            <a:xfrm>
              <a:off x="7839827" y="3188869"/>
              <a:ext cx="457200" cy="605661"/>
              <a:chOff x="7839827" y="3188869"/>
              <a:chExt cx="457200" cy="605661"/>
            </a:xfrm>
          </p:grpSpPr>
          <p:sp>
            <p:nvSpPr>
              <p:cNvPr id="160" name="Freeform 29">
                <a:extLst>
                  <a:ext uri="{FF2B5EF4-FFF2-40B4-BE49-F238E27FC236}">
                    <a16:creationId xmlns:a16="http://schemas.microsoft.com/office/drawing/2014/main" id="{3730E4DB-EA7F-4871-B2D1-D060AF6949CE}"/>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1" name="Freeform 30">
                <a:extLst>
                  <a:ext uri="{FF2B5EF4-FFF2-40B4-BE49-F238E27FC236}">
                    <a16:creationId xmlns:a16="http://schemas.microsoft.com/office/drawing/2014/main" id="{695B9918-59A5-48B6-B21E-A3FB9817327C}"/>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2" name="Rectangle 31">
                <a:extLst>
                  <a:ext uri="{FF2B5EF4-FFF2-40B4-BE49-F238E27FC236}">
                    <a16:creationId xmlns:a16="http://schemas.microsoft.com/office/drawing/2014/main" id="{21C7B699-2E64-4FC9-86EC-24A18E49AD56}"/>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3" name="Rectangle 32">
                <a:extLst>
                  <a:ext uri="{FF2B5EF4-FFF2-40B4-BE49-F238E27FC236}">
                    <a16:creationId xmlns:a16="http://schemas.microsoft.com/office/drawing/2014/main" id="{B907AA3A-C17A-4CC1-AC43-07BBA7F338C7}"/>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4" name="Rectangle 33">
                <a:extLst>
                  <a:ext uri="{FF2B5EF4-FFF2-40B4-BE49-F238E27FC236}">
                    <a16:creationId xmlns:a16="http://schemas.microsoft.com/office/drawing/2014/main" id="{0B488F7C-AA49-441D-9B44-4175673B9C3D}"/>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5" name="Freeform 34">
                <a:extLst>
                  <a:ext uri="{FF2B5EF4-FFF2-40B4-BE49-F238E27FC236}">
                    <a16:creationId xmlns:a16="http://schemas.microsoft.com/office/drawing/2014/main" id="{5509B05B-7DB3-46C6-BB47-D9792C986D4B}"/>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6" name="Line 35">
                <a:extLst>
                  <a:ext uri="{FF2B5EF4-FFF2-40B4-BE49-F238E27FC236}">
                    <a16:creationId xmlns:a16="http://schemas.microsoft.com/office/drawing/2014/main" id="{8D700B20-BE91-4296-9FFC-14D843650C06}"/>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7" name="Line 36">
                <a:extLst>
                  <a:ext uri="{FF2B5EF4-FFF2-40B4-BE49-F238E27FC236}">
                    <a16:creationId xmlns:a16="http://schemas.microsoft.com/office/drawing/2014/main" id="{B040B130-988D-4BD1-A593-7BF31B5D079B}"/>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8" name="Line 37">
                <a:extLst>
                  <a:ext uri="{FF2B5EF4-FFF2-40B4-BE49-F238E27FC236}">
                    <a16:creationId xmlns:a16="http://schemas.microsoft.com/office/drawing/2014/main" id="{102B4B14-1408-4E5B-A13C-FD907E0913A0}"/>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69" name="Line 38">
                <a:extLst>
                  <a:ext uri="{FF2B5EF4-FFF2-40B4-BE49-F238E27FC236}">
                    <a16:creationId xmlns:a16="http://schemas.microsoft.com/office/drawing/2014/main" id="{F03A2C6F-9980-44CC-B854-0BD64076A741}"/>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70" name="Line 39">
                <a:extLst>
                  <a:ext uri="{FF2B5EF4-FFF2-40B4-BE49-F238E27FC236}">
                    <a16:creationId xmlns:a16="http://schemas.microsoft.com/office/drawing/2014/main" id="{B98372CA-3774-48BD-9D11-F61EC10C2C3C}"/>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71" name="Line 40">
                <a:extLst>
                  <a:ext uri="{FF2B5EF4-FFF2-40B4-BE49-F238E27FC236}">
                    <a16:creationId xmlns:a16="http://schemas.microsoft.com/office/drawing/2014/main" id="{0728CC14-FF51-4734-840A-535504FABF10}"/>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grpSp>
      </p:grpSp>
      <p:grpSp>
        <p:nvGrpSpPr>
          <p:cNvPr id="148" name="3">
            <a:extLst>
              <a:ext uri="{FF2B5EF4-FFF2-40B4-BE49-F238E27FC236}">
                <a16:creationId xmlns:a16="http://schemas.microsoft.com/office/drawing/2014/main" id="{B9227F46-A221-47CA-9EC9-5190080C097E}"/>
              </a:ext>
            </a:extLst>
          </p:cNvPr>
          <p:cNvGrpSpPr/>
          <p:nvPr/>
        </p:nvGrpSpPr>
        <p:grpSpPr>
          <a:xfrm>
            <a:off x="8502416" y="3181417"/>
            <a:ext cx="1164003" cy="1164003"/>
            <a:chOff x="3910843" y="3032799"/>
            <a:chExt cx="914400" cy="914400"/>
          </a:xfrm>
        </p:grpSpPr>
        <p:sp>
          <p:nvSpPr>
            <p:cNvPr id="149" name="Oval 253">
              <a:extLst>
                <a:ext uri="{FF2B5EF4-FFF2-40B4-BE49-F238E27FC236}">
                  <a16:creationId xmlns:a16="http://schemas.microsoft.com/office/drawing/2014/main" id="{A91E2984-CFE1-43B6-947F-26E22657AAA8}"/>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3" tIns="140604" rIns="175763" bIns="140604" anchor="t" anchorCtr="1" compatLnSpc="1">
              <a:noAutofit/>
            </a:bodyPr>
            <a:lstStyle/>
            <a:p>
              <a:pPr algn="ctr" defTabSz="896068">
                <a:lnSpc>
                  <a:spcPct val="90000"/>
                </a:lnSpc>
                <a:defRPr sz="1800" b="0" i="0" u="none" strike="noStrike" kern="0" cap="none" spc="0" baseline="0">
                  <a:solidFill>
                    <a:srgbClr val="000000"/>
                  </a:solidFill>
                  <a:uFillTx/>
                </a:defRPr>
              </a:pPr>
              <a:endParaRPr lang="en-US" sz="5295">
                <a:solidFill>
                  <a:srgbClr val="000000"/>
                </a:solidFill>
                <a:latin typeface="Segoe UI Semilight"/>
                <a:ea typeface="Segoe UI" pitchFamily="34"/>
                <a:cs typeface="Segoe UI" pitchFamily="34"/>
              </a:endParaRPr>
            </a:p>
          </p:txBody>
        </p:sp>
        <p:grpSp>
          <p:nvGrpSpPr>
            <p:cNvPr id="150" name="Group 254">
              <a:extLst>
                <a:ext uri="{FF2B5EF4-FFF2-40B4-BE49-F238E27FC236}">
                  <a16:creationId xmlns:a16="http://schemas.microsoft.com/office/drawing/2014/main" id="{DCAC5C10-8809-4289-9E5F-9BD965A850D8}"/>
                </a:ext>
              </a:extLst>
            </p:cNvPr>
            <p:cNvGrpSpPr/>
            <p:nvPr/>
          </p:nvGrpSpPr>
          <p:grpSpPr>
            <a:xfrm>
              <a:off x="4105619" y="3283162"/>
              <a:ext cx="509247" cy="417908"/>
              <a:chOff x="4105619" y="3283162"/>
              <a:chExt cx="509247" cy="417908"/>
            </a:xfrm>
          </p:grpSpPr>
          <p:sp>
            <p:nvSpPr>
              <p:cNvPr id="151" name="Oval 5">
                <a:extLst>
                  <a:ext uri="{FF2B5EF4-FFF2-40B4-BE49-F238E27FC236}">
                    <a16:creationId xmlns:a16="http://schemas.microsoft.com/office/drawing/2014/main" id="{308B2F9B-D91B-44DB-96EC-8D2E383E89DD}"/>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52" name="Oval 6">
                <a:extLst>
                  <a:ext uri="{FF2B5EF4-FFF2-40B4-BE49-F238E27FC236}">
                    <a16:creationId xmlns:a16="http://schemas.microsoft.com/office/drawing/2014/main" id="{973B5014-C3C8-4745-BAC6-6146231297BB}"/>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53" name="Freeform 7">
                <a:extLst>
                  <a:ext uri="{FF2B5EF4-FFF2-40B4-BE49-F238E27FC236}">
                    <a16:creationId xmlns:a16="http://schemas.microsoft.com/office/drawing/2014/main" id="{442666CD-6B3A-44C3-BB2B-84F66170B551}"/>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54" name="Oval 8">
                <a:extLst>
                  <a:ext uri="{FF2B5EF4-FFF2-40B4-BE49-F238E27FC236}">
                    <a16:creationId xmlns:a16="http://schemas.microsoft.com/office/drawing/2014/main" id="{A612EF6D-5AC8-4C88-9889-82298C5FB95E}"/>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55" name="Freeform 9">
                <a:extLst>
                  <a:ext uri="{FF2B5EF4-FFF2-40B4-BE49-F238E27FC236}">
                    <a16:creationId xmlns:a16="http://schemas.microsoft.com/office/drawing/2014/main" id="{6B9B6ADA-B8B7-4747-93BC-C8D1223507CF}"/>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56" name="Freeform 10">
                <a:extLst>
                  <a:ext uri="{FF2B5EF4-FFF2-40B4-BE49-F238E27FC236}">
                    <a16:creationId xmlns:a16="http://schemas.microsoft.com/office/drawing/2014/main" id="{6750F138-CEFD-4D65-8894-A55F1CF919BA}"/>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grpSp>
        <p:nvGrpSpPr>
          <p:cNvPr id="133" name="4">
            <a:extLst>
              <a:ext uri="{FF2B5EF4-FFF2-40B4-BE49-F238E27FC236}">
                <a16:creationId xmlns:a16="http://schemas.microsoft.com/office/drawing/2014/main" id="{0F0751AB-C9D4-4A0E-BCC4-FDE79CF60D33}"/>
              </a:ext>
            </a:extLst>
          </p:cNvPr>
          <p:cNvGrpSpPr/>
          <p:nvPr/>
        </p:nvGrpSpPr>
        <p:grpSpPr>
          <a:xfrm>
            <a:off x="8502416" y="3181417"/>
            <a:ext cx="1164003" cy="1164003"/>
            <a:chOff x="5144304" y="3040059"/>
            <a:chExt cx="914400" cy="914400"/>
          </a:xfrm>
        </p:grpSpPr>
        <p:sp>
          <p:nvSpPr>
            <p:cNvPr id="134" name="Oval 219">
              <a:extLst>
                <a:ext uri="{FF2B5EF4-FFF2-40B4-BE49-F238E27FC236}">
                  <a16:creationId xmlns:a16="http://schemas.microsoft.com/office/drawing/2014/main" id="{769DD8FF-01EC-4BE9-9119-A8E653D27649}"/>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76">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35" name="Group 220">
              <a:extLst>
                <a:ext uri="{FF2B5EF4-FFF2-40B4-BE49-F238E27FC236}">
                  <a16:creationId xmlns:a16="http://schemas.microsoft.com/office/drawing/2014/main" id="{014A22FF-4AA0-4700-929F-0D028144BAD2}"/>
                </a:ext>
              </a:extLst>
            </p:cNvPr>
            <p:cNvGrpSpPr/>
            <p:nvPr/>
          </p:nvGrpSpPr>
          <p:grpSpPr>
            <a:xfrm>
              <a:off x="5293644" y="3236409"/>
              <a:ext cx="615729" cy="521701"/>
              <a:chOff x="5293644" y="3236409"/>
              <a:chExt cx="615729" cy="521701"/>
            </a:xfrm>
          </p:grpSpPr>
          <p:sp>
            <p:nvSpPr>
              <p:cNvPr id="136" name="Freeform 5">
                <a:extLst>
                  <a:ext uri="{FF2B5EF4-FFF2-40B4-BE49-F238E27FC236}">
                    <a16:creationId xmlns:a16="http://schemas.microsoft.com/office/drawing/2014/main" id="{5794F9C2-5168-4B54-AD3F-BED8C7F63459}"/>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37" name="Freeform 6">
                <a:extLst>
                  <a:ext uri="{FF2B5EF4-FFF2-40B4-BE49-F238E27FC236}">
                    <a16:creationId xmlns:a16="http://schemas.microsoft.com/office/drawing/2014/main" id="{D67B3012-BE0F-4CFB-8DC5-7AB71976E000}"/>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38" name="Freeform 7">
                <a:extLst>
                  <a:ext uri="{FF2B5EF4-FFF2-40B4-BE49-F238E27FC236}">
                    <a16:creationId xmlns:a16="http://schemas.microsoft.com/office/drawing/2014/main" id="{15ECC8BA-9F79-49A5-AC1B-56572F672856}"/>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39" name="Freeform 8">
                <a:extLst>
                  <a:ext uri="{FF2B5EF4-FFF2-40B4-BE49-F238E27FC236}">
                    <a16:creationId xmlns:a16="http://schemas.microsoft.com/office/drawing/2014/main" id="{858D55F3-5372-4231-8EAE-C6506C26E454}"/>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40" name="Line 9">
                <a:extLst>
                  <a:ext uri="{FF2B5EF4-FFF2-40B4-BE49-F238E27FC236}">
                    <a16:creationId xmlns:a16="http://schemas.microsoft.com/office/drawing/2014/main" id="{9D6CDF31-AE7C-48B9-8CA6-6521DB32E575}"/>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41" name="Line 10">
                <a:extLst>
                  <a:ext uri="{FF2B5EF4-FFF2-40B4-BE49-F238E27FC236}">
                    <a16:creationId xmlns:a16="http://schemas.microsoft.com/office/drawing/2014/main" id="{A511F9C9-4222-47D6-987A-3797E19E6ECC}"/>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grpSp>
      </p:grpSp>
      <p:sp>
        <p:nvSpPr>
          <p:cNvPr id="18" name="inner mask"/>
          <p:cNvSpPr/>
          <p:nvPr/>
        </p:nvSpPr>
        <p:spPr>
          <a:xfrm>
            <a:off x="6730330" y="1409335"/>
            <a:ext cx="4708175" cy="4708168"/>
          </a:xfrm>
          <a:prstGeom prst="donut">
            <a:avLst>
              <a:gd name="adj" fmla="val 7988"/>
            </a:avLst>
          </a:prstGeom>
          <a:solidFill>
            <a:schemeClr val="bg1">
              <a:lumMod val="10000"/>
              <a:lumOff val="90000"/>
              <a:alpha val="1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2">
              <a:defRPr/>
            </a:pPr>
            <a:endParaRPr lang="en-US" sz="1765">
              <a:solidFill>
                <a:srgbClr val="FFFFFF"/>
              </a:solidFill>
              <a:latin typeface="Segoe UI"/>
            </a:endParaRPr>
          </a:p>
        </p:txBody>
      </p:sp>
      <p:sp>
        <p:nvSpPr>
          <p:cNvPr id="38" name="Oval 37">
            <a:extLst>
              <a:ext uri="{FF2B5EF4-FFF2-40B4-BE49-F238E27FC236}">
                <a16:creationId xmlns:a16="http://schemas.microsoft.com/office/drawing/2014/main" id="{67C989BD-509C-4D8B-85E6-D7C21D074F55}"/>
              </a:ext>
            </a:extLst>
          </p:cNvPr>
          <p:cNvSpPr/>
          <p:nvPr/>
        </p:nvSpPr>
        <p:spPr bwMode="auto">
          <a:xfrm>
            <a:off x="8113103" y="2792105"/>
            <a:ext cx="1942627" cy="1942627"/>
          </a:xfrm>
          <a:prstGeom prst="ellipse">
            <a:avLst/>
          </a:prstGeom>
          <a:solidFill>
            <a:srgbClr val="F8F8F8">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solidFill>
                <a:schemeClr val="bg1">
                  <a:lumMod val="10000"/>
                  <a:lumOff val="90000"/>
                </a:schemeClr>
              </a:solidFill>
              <a:latin typeface="Segoe UI"/>
              <a:ea typeface="Segoe UI" pitchFamily="34" charset="0"/>
              <a:cs typeface="Segoe UI" pitchFamily="34" charset="0"/>
            </a:endParaRPr>
          </a:p>
        </p:txBody>
      </p:sp>
      <p:sp>
        <p:nvSpPr>
          <p:cNvPr id="185" name="inner mask">
            <a:extLst>
              <a:ext uri="{FF2B5EF4-FFF2-40B4-BE49-F238E27FC236}">
                <a16:creationId xmlns:a16="http://schemas.microsoft.com/office/drawing/2014/main" id="{175A4AB2-1B50-4074-B095-7F167A643BAE}"/>
              </a:ext>
            </a:extLst>
          </p:cNvPr>
          <p:cNvSpPr/>
          <p:nvPr/>
        </p:nvSpPr>
        <p:spPr>
          <a:xfrm>
            <a:off x="5451953" y="698808"/>
            <a:ext cx="5460379" cy="5460371"/>
          </a:xfrm>
          <a:prstGeom prst="donut">
            <a:avLst>
              <a:gd name="adj" fmla="val 2896"/>
            </a:avLst>
          </a:prstGeom>
          <a:solidFill>
            <a:schemeClr val="tx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02">
              <a:defRPr/>
            </a:pPr>
            <a:endParaRPr lang="en-US" sz="1765">
              <a:solidFill>
                <a:srgbClr val="FFFFFF"/>
              </a:solidFill>
              <a:latin typeface="Segoe UI"/>
            </a:endParaRPr>
          </a:p>
        </p:txBody>
      </p:sp>
      <p:sp>
        <p:nvSpPr>
          <p:cNvPr id="102" name="Rectangle 216">
            <a:extLst>
              <a:ext uri="{FF2B5EF4-FFF2-40B4-BE49-F238E27FC236}">
                <a16:creationId xmlns:a16="http://schemas.microsoft.com/office/drawing/2014/main" id="{8B98BE7D-43D9-4246-A64A-D58BB3681F3A}"/>
              </a:ext>
            </a:extLst>
          </p:cNvPr>
          <p:cNvSpPr/>
          <p:nvPr/>
        </p:nvSpPr>
        <p:spPr>
          <a:xfrm>
            <a:off x="7090984" y="3891598"/>
            <a:ext cx="895976" cy="362130"/>
          </a:xfrm>
          <a:prstGeom prst="rect">
            <a:avLst/>
          </a:prstGeom>
          <a:noFill/>
          <a:ln cap="flat">
            <a:noFill/>
            <a:prstDash val="solid"/>
          </a:ln>
        </p:spPr>
        <p:txBody>
          <a:bodyPr vert="horz" wrap="none" lIns="89643" tIns="44821" rIns="89643" bIns="44821" anchor="t" anchorCtr="0" compatLnSpc="1">
            <a:spAutoFit/>
          </a:bodyPr>
          <a:lstStyle/>
          <a:p>
            <a:pPr defTabSz="914344">
              <a:defRPr sz="1800" b="0" i="0" u="none" strike="noStrike" kern="0" cap="none" spc="0" baseline="0">
                <a:solidFill>
                  <a:srgbClr val="000000"/>
                </a:solidFill>
                <a:uFillTx/>
              </a:defRPr>
            </a:pPr>
            <a:r>
              <a:rPr lang="en-US" sz="1765">
                <a:solidFill>
                  <a:schemeClr val="bg1">
                    <a:lumMod val="10000"/>
                    <a:lumOff val="90000"/>
                  </a:schemeClr>
                </a:solidFill>
                <a:latin typeface="Segoe UI Semilight"/>
              </a:rPr>
              <a:t>devices</a:t>
            </a:r>
          </a:p>
        </p:txBody>
      </p:sp>
      <p:grpSp>
        <p:nvGrpSpPr>
          <p:cNvPr id="103" name="Group 217">
            <a:extLst>
              <a:ext uri="{FF2B5EF4-FFF2-40B4-BE49-F238E27FC236}">
                <a16:creationId xmlns:a16="http://schemas.microsoft.com/office/drawing/2014/main" id="{0BBD8903-D178-41DD-B237-CB74B9C119AF}"/>
              </a:ext>
            </a:extLst>
          </p:cNvPr>
          <p:cNvGrpSpPr/>
          <p:nvPr/>
        </p:nvGrpSpPr>
        <p:grpSpPr>
          <a:xfrm>
            <a:off x="7090017" y="2980785"/>
            <a:ext cx="896425" cy="896425"/>
            <a:chOff x="5144304" y="3040059"/>
            <a:chExt cx="914400" cy="914400"/>
          </a:xfrm>
        </p:grpSpPr>
        <p:sp>
          <p:nvSpPr>
            <p:cNvPr id="104" name="Oval 219">
              <a:extLst>
                <a:ext uri="{FF2B5EF4-FFF2-40B4-BE49-F238E27FC236}">
                  <a16:creationId xmlns:a16="http://schemas.microsoft.com/office/drawing/2014/main" id="{341AC96D-E941-4AAC-B730-C700A631B6A3}"/>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76">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05" name="Group 220">
              <a:extLst>
                <a:ext uri="{FF2B5EF4-FFF2-40B4-BE49-F238E27FC236}">
                  <a16:creationId xmlns:a16="http://schemas.microsoft.com/office/drawing/2014/main" id="{8FF17C27-21B6-49B9-AFDE-71E9B2BF3A1A}"/>
                </a:ext>
              </a:extLst>
            </p:cNvPr>
            <p:cNvGrpSpPr/>
            <p:nvPr/>
          </p:nvGrpSpPr>
          <p:grpSpPr>
            <a:xfrm>
              <a:off x="5293644" y="3236409"/>
              <a:ext cx="615729" cy="521701"/>
              <a:chOff x="5293644" y="3236409"/>
              <a:chExt cx="615729" cy="521701"/>
            </a:xfrm>
          </p:grpSpPr>
          <p:sp>
            <p:nvSpPr>
              <p:cNvPr id="106" name="Freeform 5">
                <a:extLst>
                  <a:ext uri="{FF2B5EF4-FFF2-40B4-BE49-F238E27FC236}">
                    <a16:creationId xmlns:a16="http://schemas.microsoft.com/office/drawing/2014/main" id="{7DC7C998-6839-4BA6-8051-3446EB80F1D3}"/>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07" name="Freeform 6">
                <a:extLst>
                  <a:ext uri="{FF2B5EF4-FFF2-40B4-BE49-F238E27FC236}">
                    <a16:creationId xmlns:a16="http://schemas.microsoft.com/office/drawing/2014/main" id="{BBD8A73B-125F-48AB-8E72-DD597C74538A}"/>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08" name="Freeform 7">
                <a:extLst>
                  <a:ext uri="{FF2B5EF4-FFF2-40B4-BE49-F238E27FC236}">
                    <a16:creationId xmlns:a16="http://schemas.microsoft.com/office/drawing/2014/main" id="{7630E2DF-53CF-4EA6-81D7-FCF20A8F6E7E}"/>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09" name="Freeform 8">
                <a:extLst>
                  <a:ext uri="{FF2B5EF4-FFF2-40B4-BE49-F238E27FC236}">
                    <a16:creationId xmlns:a16="http://schemas.microsoft.com/office/drawing/2014/main" id="{1B3D7E38-6A1C-47D8-A1C3-960D495A4095}"/>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0" name="Line 9">
                <a:extLst>
                  <a:ext uri="{FF2B5EF4-FFF2-40B4-BE49-F238E27FC236}">
                    <a16:creationId xmlns:a16="http://schemas.microsoft.com/office/drawing/2014/main" id="{850F372F-FCFD-4B74-BF2F-131593558104}"/>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1" name="Line 10">
                <a:extLst>
                  <a:ext uri="{FF2B5EF4-FFF2-40B4-BE49-F238E27FC236}">
                    <a16:creationId xmlns:a16="http://schemas.microsoft.com/office/drawing/2014/main" id="{267C27E3-C6E8-416B-A6B0-6C4949DE44F0}"/>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FFFFFF"/>
                  </a:solidFill>
                  <a:latin typeface="Segoe UI Semilight"/>
                </a:endParaRPr>
              </a:p>
            </p:txBody>
          </p:sp>
        </p:grpSp>
      </p:grpSp>
      <p:sp>
        <p:nvSpPr>
          <p:cNvPr id="112" name="Rectangle 250">
            <a:extLst>
              <a:ext uri="{FF2B5EF4-FFF2-40B4-BE49-F238E27FC236}">
                <a16:creationId xmlns:a16="http://schemas.microsoft.com/office/drawing/2014/main" id="{9F2B1B4A-66F1-4945-B9D5-A13CDD2D639C}"/>
              </a:ext>
            </a:extLst>
          </p:cNvPr>
          <p:cNvSpPr/>
          <p:nvPr/>
        </p:nvSpPr>
        <p:spPr>
          <a:xfrm>
            <a:off x="9651631" y="3891598"/>
            <a:ext cx="610642" cy="362130"/>
          </a:xfrm>
          <a:prstGeom prst="rect">
            <a:avLst/>
          </a:prstGeom>
          <a:noFill/>
          <a:ln cap="flat">
            <a:noFill/>
            <a:prstDash val="solid"/>
          </a:ln>
        </p:spPr>
        <p:txBody>
          <a:bodyPr vert="horz" wrap="none" lIns="89643" tIns="44821" rIns="89643" bIns="44821" anchor="t" anchorCtr="0" compatLnSpc="1">
            <a:spAutoFit/>
          </a:bodyPr>
          <a:lstStyle/>
          <a:p>
            <a:pPr defTabSz="914344">
              <a:defRPr sz="1800" b="0" i="0" u="none" strike="noStrike" kern="0" cap="none" spc="0" baseline="0">
                <a:solidFill>
                  <a:srgbClr val="000000"/>
                </a:solidFill>
                <a:uFillTx/>
              </a:defRPr>
            </a:pPr>
            <a:r>
              <a:rPr lang="en-US" sz="1765">
                <a:solidFill>
                  <a:schemeClr val="tx1">
                    <a:lumMod val="95000"/>
                  </a:schemeClr>
                </a:solidFill>
                <a:latin typeface="Segoe UI Semilight"/>
              </a:rPr>
              <a:t>data</a:t>
            </a:r>
          </a:p>
        </p:txBody>
      </p:sp>
      <p:sp>
        <p:nvSpPr>
          <p:cNvPr id="113" name="Rectangle 251">
            <a:extLst>
              <a:ext uri="{FF2B5EF4-FFF2-40B4-BE49-F238E27FC236}">
                <a16:creationId xmlns:a16="http://schemas.microsoft.com/office/drawing/2014/main" id="{0208D418-7E9E-47E6-BD51-0C32B71B6678}"/>
              </a:ext>
            </a:extLst>
          </p:cNvPr>
          <p:cNvSpPr/>
          <p:nvPr/>
        </p:nvSpPr>
        <p:spPr>
          <a:xfrm>
            <a:off x="5986273" y="3889941"/>
            <a:ext cx="682777" cy="362130"/>
          </a:xfrm>
          <a:prstGeom prst="rect">
            <a:avLst/>
          </a:prstGeom>
          <a:noFill/>
          <a:ln cap="flat">
            <a:noFill/>
            <a:prstDash val="solid"/>
          </a:ln>
        </p:spPr>
        <p:txBody>
          <a:bodyPr vert="horz" wrap="none" lIns="89643" tIns="44821" rIns="89643" bIns="44821" anchor="t" anchorCtr="0" compatLnSpc="1">
            <a:spAutoFit/>
          </a:bodyPr>
          <a:lstStyle/>
          <a:p>
            <a:pPr defTabSz="914344">
              <a:defRPr sz="1800" b="0" i="0" u="none" strike="noStrike" kern="0" cap="none" spc="0" baseline="0">
                <a:solidFill>
                  <a:srgbClr val="000000"/>
                </a:solidFill>
                <a:uFillTx/>
              </a:defRPr>
            </a:pPr>
            <a:r>
              <a:rPr lang="en-US" sz="1765">
                <a:solidFill>
                  <a:schemeClr val="bg1">
                    <a:lumMod val="10000"/>
                    <a:lumOff val="90000"/>
                  </a:schemeClr>
                </a:solidFill>
                <a:latin typeface="Segoe UI Semilight"/>
              </a:rPr>
              <a:t>users</a:t>
            </a:r>
          </a:p>
        </p:txBody>
      </p:sp>
      <p:sp>
        <p:nvSpPr>
          <p:cNvPr id="114" name="Rectangle 261">
            <a:extLst>
              <a:ext uri="{FF2B5EF4-FFF2-40B4-BE49-F238E27FC236}">
                <a16:creationId xmlns:a16="http://schemas.microsoft.com/office/drawing/2014/main" id="{B49C157A-5D05-4B6B-BD7F-A4EA8682BAE6}"/>
              </a:ext>
            </a:extLst>
          </p:cNvPr>
          <p:cNvSpPr/>
          <p:nvPr/>
        </p:nvSpPr>
        <p:spPr>
          <a:xfrm>
            <a:off x="8423564" y="3891598"/>
            <a:ext cx="645908" cy="362130"/>
          </a:xfrm>
          <a:prstGeom prst="rect">
            <a:avLst/>
          </a:prstGeom>
          <a:noFill/>
          <a:ln cap="flat">
            <a:noFill/>
            <a:prstDash val="solid"/>
          </a:ln>
        </p:spPr>
        <p:txBody>
          <a:bodyPr vert="horz" wrap="none" lIns="89643" tIns="44821" rIns="89643" bIns="44821" anchor="t" anchorCtr="0" compatLnSpc="1">
            <a:spAutoFit/>
          </a:bodyPr>
          <a:lstStyle/>
          <a:p>
            <a:pPr defTabSz="914344">
              <a:defRPr sz="1800" b="0" i="0" u="none" strike="noStrike" kern="0" cap="none" spc="0" baseline="0">
                <a:solidFill>
                  <a:srgbClr val="000000"/>
                </a:solidFill>
                <a:uFillTx/>
              </a:defRPr>
            </a:pPr>
            <a:r>
              <a:rPr lang="en-US" sz="1765">
                <a:solidFill>
                  <a:schemeClr val="tx1">
                    <a:lumMod val="95000"/>
                  </a:schemeClr>
                </a:solidFill>
                <a:latin typeface="Segoe UI Semilight"/>
              </a:rPr>
              <a:t>apps</a:t>
            </a:r>
          </a:p>
        </p:txBody>
      </p:sp>
      <p:sp>
        <p:nvSpPr>
          <p:cNvPr id="115" name="Oval 263">
            <a:extLst>
              <a:ext uri="{FF2B5EF4-FFF2-40B4-BE49-F238E27FC236}">
                <a16:creationId xmlns:a16="http://schemas.microsoft.com/office/drawing/2014/main" id="{9D7D0AA3-3CB6-4999-AD10-295E9DBDD5E5}"/>
              </a:ext>
            </a:extLst>
          </p:cNvPr>
          <p:cNvSpPr/>
          <p:nvPr/>
        </p:nvSpPr>
        <p:spPr>
          <a:xfrm>
            <a:off x="8299232" y="2975336"/>
            <a:ext cx="896425" cy="8964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3" tIns="140604" rIns="175763" bIns="140604" anchor="t" anchorCtr="1" compatLnSpc="1">
            <a:noAutofit/>
          </a:bodyPr>
          <a:lstStyle/>
          <a:p>
            <a:pPr algn="ctr" defTabSz="896068">
              <a:lnSpc>
                <a:spcPct val="90000"/>
              </a:lnSpc>
              <a:defRPr sz="1800" b="0" i="0" u="none" strike="noStrike" kern="0" cap="none" spc="0" baseline="0">
                <a:solidFill>
                  <a:srgbClr val="000000"/>
                </a:solidFill>
                <a:uFillTx/>
              </a:defRPr>
            </a:pPr>
            <a:endParaRPr lang="en-US" sz="5295">
              <a:solidFill>
                <a:srgbClr val="000000"/>
              </a:solidFill>
              <a:latin typeface="Segoe UI Semilight"/>
              <a:ea typeface="Segoe UI" pitchFamily="34"/>
              <a:cs typeface="Segoe UI" pitchFamily="34"/>
            </a:endParaRPr>
          </a:p>
        </p:txBody>
      </p:sp>
      <p:grpSp>
        <p:nvGrpSpPr>
          <p:cNvPr id="116" name="Group 264">
            <a:extLst>
              <a:ext uri="{FF2B5EF4-FFF2-40B4-BE49-F238E27FC236}">
                <a16:creationId xmlns:a16="http://schemas.microsoft.com/office/drawing/2014/main" id="{C7A4866E-9008-4D70-9EF2-B91289F2F2F7}"/>
              </a:ext>
            </a:extLst>
          </p:cNvPr>
          <p:cNvGrpSpPr/>
          <p:nvPr/>
        </p:nvGrpSpPr>
        <p:grpSpPr>
          <a:xfrm>
            <a:off x="8478517" y="3158466"/>
            <a:ext cx="537855" cy="530145"/>
            <a:chOff x="6560646" y="3221303"/>
            <a:chExt cx="548640" cy="540776"/>
          </a:xfrm>
        </p:grpSpPr>
        <p:sp>
          <p:nvSpPr>
            <p:cNvPr id="117" name="Freeform 44">
              <a:extLst>
                <a:ext uri="{FF2B5EF4-FFF2-40B4-BE49-F238E27FC236}">
                  <a16:creationId xmlns:a16="http://schemas.microsoft.com/office/drawing/2014/main" id="{F85EB1CF-448B-42AD-8567-A33191118F9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18" name="Freeform 45">
              <a:extLst>
                <a:ext uri="{FF2B5EF4-FFF2-40B4-BE49-F238E27FC236}">
                  <a16:creationId xmlns:a16="http://schemas.microsoft.com/office/drawing/2014/main" id="{6AA48132-14BE-40E9-956D-9BC316BD084B}"/>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19" name="Freeform 46">
              <a:extLst>
                <a:ext uri="{FF2B5EF4-FFF2-40B4-BE49-F238E27FC236}">
                  <a16:creationId xmlns:a16="http://schemas.microsoft.com/office/drawing/2014/main" id="{68C3A3FE-5D5D-4EE3-86E3-9702595FF13C}"/>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sp>
          <p:nvSpPr>
            <p:cNvPr id="120" name="Freeform 47">
              <a:extLst>
                <a:ext uri="{FF2B5EF4-FFF2-40B4-BE49-F238E27FC236}">
                  <a16:creationId xmlns:a16="http://schemas.microsoft.com/office/drawing/2014/main" id="{D9B4D7B1-F8F8-42CB-B1DA-952B0E88C6E7}"/>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002050"/>
                </a:solidFill>
                <a:latin typeface="Segoe UI Semilight"/>
              </a:endParaRPr>
            </a:p>
          </p:txBody>
        </p:sp>
      </p:grpSp>
      <p:grpSp>
        <p:nvGrpSpPr>
          <p:cNvPr id="121" name="Group 252">
            <a:extLst>
              <a:ext uri="{FF2B5EF4-FFF2-40B4-BE49-F238E27FC236}">
                <a16:creationId xmlns:a16="http://schemas.microsoft.com/office/drawing/2014/main" id="{62A356CA-3932-4E58-93BD-E418945125B0}"/>
              </a:ext>
            </a:extLst>
          </p:cNvPr>
          <p:cNvGrpSpPr/>
          <p:nvPr/>
        </p:nvGrpSpPr>
        <p:grpSpPr>
          <a:xfrm>
            <a:off x="5880802" y="2973668"/>
            <a:ext cx="896425" cy="896425"/>
            <a:chOff x="3910843" y="3032799"/>
            <a:chExt cx="914400" cy="914400"/>
          </a:xfrm>
        </p:grpSpPr>
        <p:sp>
          <p:nvSpPr>
            <p:cNvPr id="122" name="Oval 253">
              <a:extLst>
                <a:ext uri="{FF2B5EF4-FFF2-40B4-BE49-F238E27FC236}">
                  <a16:creationId xmlns:a16="http://schemas.microsoft.com/office/drawing/2014/main" id="{B99EE48A-4FF8-47F1-A4B4-85A17C080B7C}"/>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3" tIns="140604" rIns="175763" bIns="140604" anchor="t" anchorCtr="1" compatLnSpc="1">
              <a:noAutofit/>
            </a:bodyPr>
            <a:lstStyle/>
            <a:p>
              <a:pPr algn="ctr" defTabSz="896068">
                <a:lnSpc>
                  <a:spcPct val="90000"/>
                </a:lnSpc>
                <a:defRPr sz="1800" b="0" i="0" u="none" strike="noStrike" kern="0" cap="none" spc="0" baseline="0">
                  <a:solidFill>
                    <a:srgbClr val="000000"/>
                  </a:solidFill>
                  <a:uFillTx/>
                </a:defRPr>
              </a:pPr>
              <a:endParaRPr lang="en-US" sz="5295">
                <a:solidFill>
                  <a:srgbClr val="000000"/>
                </a:solidFill>
                <a:latin typeface="Segoe UI Semilight"/>
                <a:ea typeface="Segoe UI" pitchFamily="34"/>
                <a:cs typeface="Segoe UI" pitchFamily="34"/>
              </a:endParaRPr>
            </a:p>
          </p:txBody>
        </p:sp>
        <p:grpSp>
          <p:nvGrpSpPr>
            <p:cNvPr id="123" name="Group 254">
              <a:extLst>
                <a:ext uri="{FF2B5EF4-FFF2-40B4-BE49-F238E27FC236}">
                  <a16:creationId xmlns:a16="http://schemas.microsoft.com/office/drawing/2014/main" id="{C1B1646F-CCB1-4773-B053-D90719AC663C}"/>
                </a:ext>
              </a:extLst>
            </p:cNvPr>
            <p:cNvGrpSpPr/>
            <p:nvPr/>
          </p:nvGrpSpPr>
          <p:grpSpPr>
            <a:xfrm>
              <a:off x="4105619" y="3283162"/>
              <a:ext cx="509247" cy="417908"/>
              <a:chOff x="4105619" y="3283162"/>
              <a:chExt cx="509247" cy="417908"/>
            </a:xfrm>
          </p:grpSpPr>
          <p:sp>
            <p:nvSpPr>
              <p:cNvPr id="124" name="Oval 5">
                <a:extLst>
                  <a:ext uri="{FF2B5EF4-FFF2-40B4-BE49-F238E27FC236}">
                    <a16:creationId xmlns:a16="http://schemas.microsoft.com/office/drawing/2014/main" id="{7E64775C-C621-4CDD-90AD-4157C66F5A9A}"/>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25" name="Oval 6">
                <a:extLst>
                  <a:ext uri="{FF2B5EF4-FFF2-40B4-BE49-F238E27FC236}">
                    <a16:creationId xmlns:a16="http://schemas.microsoft.com/office/drawing/2014/main" id="{0ABFB1DD-BD68-4612-8C6F-D65305068E66}"/>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26" name="Freeform 7">
                <a:extLst>
                  <a:ext uri="{FF2B5EF4-FFF2-40B4-BE49-F238E27FC236}">
                    <a16:creationId xmlns:a16="http://schemas.microsoft.com/office/drawing/2014/main" id="{38E3F9C1-0160-4D12-A5C2-627EDF32D768}"/>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27" name="Oval 8">
                <a:extLst>
                  <a:ext uri="{FF2B5EF4-FFF2-40B4-BE49-F238E27FC236}">
                    <a16:creationId xmlns:a16="http://schemas.microsoft.com/office/drawing/2014/main" id="{920148B5-3C70-4019-869D-C8946924465E}"/>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28" name="Freeform 9">
                <a:extLst>
                  <a:ext uri="{FF2B5EF4-FFF2-40B4-BE49-F238E27FC236}">
                    <a16:creationId xmlns:a16="http://schemas.microsoft.com/office/drawing/2014/main" id="{31416935-3BCB-4980-B90E-C62004A7FAE2}"/>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29" name="Freeform 10">
                <a:extLst>
                  <a:ext uri="{FF2B5EF4-FFF2-40B4-BE49-F238E27FC236}">
                    <a16:creationId xmlns:a16="http://schemas.microsoft.com/office/drawing/2014/main" id="{16FA37FD-9C2A-4BB3-A4F1-35280DF570B4}"/>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3" tIns="44821" rIns="89643" bIns="44821" anchor="t" anchorCtr="1" compatLnSpc="1">
                <a:noAutofit/>
              </a:bodyPr>
              <a:lstStyle/>
              <a:p>
                <a:pPr algn="ctr" defTabSz="914344">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grpSp>
        <p:nvGrpSpPr>
          <p:cNvPr id="130" name="Group 235">
            <a:extLst>
              <a:ext uri="{FF2B5EF4-FFF2-40B4-BE49-F238E27FC236}">
                <a16:creationId xmlns:a16="http://schemas.microsoft.com/office/drawing/2014/main" id="{4C77DE59-94E3-46E6-8A8C-9C0B31430FC5}"/>
              </a:ext>
            </a:extLst>
          </p:cNvPr>
          <p:cNvGrpSpPr/>
          <p:nvPr/>
        </p:nvGrpSpPr>
        <p:grpSpPr>
          <a:xfrm>
            <a:off x="9508445" y="2975336"/>
            <a:ext cx="896425" cy="896425"/>
            <a:chOff x="7611227" y="3034500"/>
            <a:chExt cx="914400" cy="914400"/>
          </a:xfrm>
        </p:grpSpPr>
        <p:sp>
          <p:nvSpPr>
            <p:cNvPr id="131" name="Oval 236">
              <a:extLst>
                <a:ext uri="{FF2B5EF4-FFF2-40B4-BE49-F238E27FC236}">
                  <a16:creationId xmlns:a16="http://schemas.microsoft.com/office/drawing/2014/main" id="{77616650-C2CB-46AC-83A4-B189FCF31B6C}"/>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76">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32" name="Group 237">
              <a:extLst>
                <a:ext uri="{FF2B5EF4-FFF2-40B4-BE49-F238E27FC236}">
                  <a16:creationId xmlns:a16="http://schemas.microsoft.com/office/drawing/2014/main" id="{F109B5A0-C6E3-4B33-86EF-A057E5B355A8}"/>
                </a:ext>
              </a:extLst>
            </p:cNvPr>
            <p:cNvGrpSpPr/>
            <p:nvPr/>
          </p:nvGrpSpPr>
          <p:grpSpPr>
            <a:xfrm>
              <a:off x="7839827" y="3188869"/>
              <a:ext cx="457200" cy="605661"/>
              <a:chOff x="7839827" y="3188869"/>
              <a:chExt cx="457200" cy="605661"/>
            </a:xfrm>
          </p:grpSpPr>
          <p:sp>
            <p:nvSpPr>
              <p:cNvPr id="175" name="Freeform 29">
                <a:extLst>
                  <a:ext uri="{FF2B5EF4-FFF2-40B4-BE49-F238E27FC236}">
                    <a16:creationId xmlns:a16="http://schemas.microsoft.com/office/drawing/2014/main" id="{61221DE7-A272-415C-BF54-7E4A4754E0C3}"/>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76" name="Freeform 30">
                <a:extLst>
                  <a:ext uri="{FF2B5EF4-FFF2-40B4-BE49-F238E27FC236}">
                    <a16:creationId xmlns:a16="http://schemas.microsoft.com/office/drawing/2014/main" id="{9116DE67-F034-4B6A-9E0A-405E0BBC2A70}"/>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86" name="Rectangle 31">
                <a:extLst>
                  <a:ext uri="{FF2B5EF4-FFF2-40B4-BE49-F238E27FC236}">
                    <a16:creationId xmlns:a16="http://schemas.microsoft.com/office/drawing/2014/main" id="{799A55A6-6E43-4D48-B949-0E841E1BCB86}"/>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87" name="Rectangle 32">
                <a:extLst>
                  <a:ext uri="{FF2B5EF4-FFF2-40B4-BE49-F238E27FC236}">
                    <a16:creationId xmlns:a16="http://schemas.microsoft.com/office/drawing/2014/main" id="{CD7D6D17-5CE9-4F70-8003-8E41C3D14B8F}"/>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88" name="Rectangle 33">
                <a:extLst>
                  <a:ext uri="{FF2B5EF4-FFF2-40B4-BE49-F238E27FC236}">
                    <a16:creationId xmlns:a16="http://schemas.microsoft.com/office/drawing/2014/main" id="{3B1D1A0A-9B17-41F4-9812-D20F729CB013}"/>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89" name="Freeform 34">
                <a:extLst>
                  <a:ext uri="{FF2B5EF4-FFF2-40B4-BE49-F238E27FC236}">
                    <a16:creationId xmlns:a16="http://schemas.microsoft.com/office/drawing/2014/main" id="{5D7E2B65-05C8-472C-9637-08CF2C49B9D7}"/>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0" name="Line 35">
                <a:extLst>
                  <a:ext uri="{FF2B5EF4-FFF2-40B4-BE49-F238E27FC236}">
                    <a16:creationId xmlns:a16="http://schemas.microsoft.com/office/drawing/2014/main" id="{5AF4625A-4C0A-43B1-ABEA-2E6FF8F8CBFF}"/>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1" name="Line 36">
                <a:extLst>
                  <a:ext uri="{FF2B5EF4-FFF2-40B4-BE49-F238E27FC236}">
                    <a16:creationId xmlns:a16="http://schemas.microsoft.com/office/drawing/2014/main" id="{BAF96F58-A540-4B3A-AF22-CF00A9590241}"/>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2" name="Line 37">
                <a:extLst>
                  <a:ext uri="{FF2B5EF4-FFF2-40B4-BE49-F238E27FC236}">
                    <a16:creationId xmlns:a16="http://schemas.microsoft.com/office/drawing/2014/main" id="{9E443DDE-0BB1-4BED-81ED-D93CFDC4352D}"/>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3" name="Line 38">
                <a:extLst>
                  <a:ext uri="{FF2B5EF4-FFF2-40B4-BE49-F238E27FC236}">
                    <a16:creationId xmlns:a16="http://schemas.microsoft.com/office/drawing/2014/main" id="{89F0B067-01C9-4414-B7CE-6BE76C39F174}"/>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4" name="Line 39">
                <a:extLst>
                  <a:ext uri="{FF2B5EF4-FFF2-40B4-BE49-F238E27FC236}">
                    <a16:creationId xmlns:a16="http://schemas.microsoft.com/office/drawing/2014/main" id="{8DCBACCC-BDFA-42B8-A055-7E6765331972}"/>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95" name="Line 40">
                <a:extLst>
                  <a:ext uri="{FF2B5EF4-FFF2-40B4-BE49-F238E27FC236}">
                    <a16:creationId xmlns:a16="http://schemas.microsoft.com/office/drawing/2014/main" id="{4B30B336-C22F-4D7F-978B-522B2157CD58}"/>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7" tIns="45717" rIns="91427" bIns="45717" anchor="t" anchorCtr="0" compatLnSpc="1">
                <a:noAutofit/>
              </a:bodyPr>
              <a:lstStyle/>
              <a:p>
                <a:pPr defTabSz="914344">
                  <a:defRPr sz="1800" b="0" i="0" u="none" strike="noStrike" kern="0" cap="none" spc="0" baseline="0">
                    <a:solidFill>
                      <a:srgbClr val="000000"/>
                    </a:solidFill>
                    <a:uFillTx/>
                  </a:defRPr>
                </a:pPr>
                <a:endParaRPr lang="en-US">
                  <a:solidFill>
                    <a:srgbClr val="353535"/>
                  </a:solidFill>
                  <a:latin typeface="Segoe UI Semilight"/>
                </a:endParaRPr>
              </a:p>
            </p:txBody>
          </p:sp>
        </p:grpSp>
      </p:grpSp>
      <p:grpSp>
        <p:nvGrpSpPr>
          <p:cNvPr id="64" name="On-Premises Building">
            <a:extLst>
              <a:ext uri="{FF2B5EF4-FFF2-40B4-BE49-F238E27FC236}">
                <a16:creationId xmlns:a16="http://schemas.microsoft.com/office/drawing/2014/main" id="{3E10D93C-3424-4A9A-ABE8-2ABA970D0BA0}"/>
              </a:ext>
            </a:extLst>
          </p:cNvPr>
          <p:cNvGrpSpPr/>
          <p:nvPr/>
        </p:nvGrpSpPr>
        <p:grpSpPr>
          <a:xfrm>
            <a:off x="4318457" y="4146577"/>
            <a:ext cx="1562344" cy="2219753"/>
            <a:chOff x="2317171" y="4229228"/>
            <a:chExt cx="1593672" cy="2264264"/>
          </a:xfrm>
        </p:grpSpPr>
        <p:sp>
          <p:nvSpPr>
            <p:cNvPr id="65" name="Freeform 12">
              <a:extLst>
                <a:ext uri="{FF2B5EF4-FFF2-40B4-BE49-F238E27FC236}">
                  <a16:creationId xmlns:a16="http://schemas.microsoft.com/office/drawing/2014/main" id="{11520B44-FEB7-475E-8C60-CA0063C64A76}"/>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66" name="Rectangle 14">
              <a:extLst>
                <a:ext uri="{FF2B5EF4-FFF2-40B4-BE49-F238E27FC236}">
                  <a16:creationId xmlns:a16="http://schemas.microsoft.com/office/drawing/2014/main" id="{0ABA1C96-4B31-4417-B22D-ED61CA1D67E2}"/>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67" name="Rectangle 15">
              <a:extLst>
                <a:ext uri="{FF2B5EF4-FFF2-40B4-BE49-F238E27FC236}">
                  <a16:creationId xmlns:a16="http://schemas.microsoft.com/office/drawing/2014/main" id="{E25648A7-E18B-4973-97DE-7E5104A95C59}"/>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68" name="Rectangle 16">
              <a:extLst>
                <a:ext uri="{FF2B5EF4-FFF2-40B4-BE49-F238E27FC236}">
                  <a16:creationId xmlns:a16="http://schemas.microsoft.com/office/drawing/2014/main" id="{6A0C1228-8FE1-4C5B-9579-5E8F1F33A727}"/>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69" name="Rectangle 17">
              <a:extLst>
                <a:ext uri="{FF2B5EF4-FFF2-40B4-BE49-F238E27FC236}">
                  <a16:creationId xmlns:a16="http://schemas.microsoft.com/office/drawing/2014/main" id="{B9847188-EFC6-4006-BB86-781A51324761}"/>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0" name="Rectangle 18">
              <a:extLst>
                <a:ext uri="{FF2B5EF4-FFF2-40B4-BE49-F238E27FC236}">
                  <a16:creationId xmlns:a16="http://schemas.microsoft.com/office/drawing/2014/main" id="{C0BB9A5F-27CF-42DB-8224-0877F7C86B80}"/>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1" name="Rectangle 19">
              <a:extLst>
                <a:ext uri="{FF2B5EF4-FFF2-40B4-BE49-F238E27FC236}">
                  <a16:creationId xmlns:a16="http://schemas.microsoft.com/office/drawing/2014/main" id="{92FB0157-D7EE-4B50-992F-1CDEFB826EBB}"/>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2" name="Rectangle 20">
              <a:extLst>
                <a:ext uri="{FF2B5EF4-FFF2-40B4-BE49-F238E27FC236}">
                  <a16:creationId xmlns:a16="http://schemas.microsoft.com/office/drawing/2014/main" id="{EB96EAD6-773C-4F4A-B51D-BAF38CA8FAE1}"/>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3" name="Rectangle 21">
              <a:extLst>
                <a:ext uri="{FF2B5EF4-FFF2-40B4-BE49-F238E27FC236}">
                  <a16:creationId xmlns:a16="http://schemas.microsoft.com/office/drawing/2014/main" id="{B567AB81-E4F8-4AA6-A097-E0EFF9B46BF2}"/>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5" name="Rectangle 22">
              <a:extLst>
                <a:ext uri="{FF2B5EF4-FFF2-40B4-BE49-F238E27FC236}">
                  <a16:creationId xmlns:a16="http://schemas.microsoft.com/office/drawing/2014/main" id="{A67FE06A-E048-4A8A-BA4F-F7E43BC83D49}"/>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6" name="Rectangle 23">
              <a:extLst>
                <a:ext uri="{FF2B5EF4-FFF2-40B4-BE49-F238E27FC236}">
                  <a16:creationId xmlns:a16="http://schemas.microsoft.com/office/drawing/2014/main" id="{03509681-2AAC-42E6-B710-24C9E861FEC9}"/>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7" name="Rectangle 24">
              <a:extLst>
                <a:ext uri="{FF2B5EF4-FFF2-40B4-BE49-F238E27FC236}">
                  <a16:creationId xmlns:a16="http://schemas.microsoft.com/office/drawing/2014/main" id="{37ED4E2D-966A-44B0-9F94-CB960A497379}"/>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8" name="Rectangle 25">
              <a:extLst>
                <a:ext uri="{FF2B5EF4-FFF2-40B4-BE49-F238E27FC236}">
                  <a16:creationId xmlns:a16="http://schemas.microsoft.com/office/drawing/2014/main" id="{A37E6D84-2C42-46EB-956F-976EF37E6A4E}"/>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9" name="Rectangle 26">
              <a:extLst>
                <a:ext uri="{FF2B5EF4-FFF2-40B4-BE49-F238E27FC236}">
                  <a16:creationId xmlns:a16="http://schemas.microsoft.com/office/drawing/2014/main" id="{8434EE79-FD49-40FD-B876-4D33BF423DB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0" name="Rectangle 27">
              <a:extLst>
                <a:ext uri="{FF2B5EF4-FFF2-40B4-BE49-F238E27FC236}">
                  <a16:creationId xmlns:a16="http://schemas.microsoft.com/office/drawing/2014/main" id="{52A74019-A399-4451-85BA-1236D7B957A3}"/>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1" name="Rectangle 28">
              <a:extLst>
                <a:ext uri="{FF2B5EF4-FFF2-40B4-BE49-F238E27FC236}">
                  <a16:creationId xmlns:a16="http://schemas.microsoft.com/office/drawing/2014/main" id="{CACDD2CA-EC2A-4687-963E-C04F39BC4794}"/>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2" name="Freeform 29">
              <a:extLst>
                <a:ext uri="{FF2B5EF4-FFF2-40B4-BE49-F238E27FC236}">
                  <a16:creationId xmlns:a16="http://schemas.microsoft.com/office/drawing/2014/main" id="{5136429B-6E08-4066-ACA2-C394447D158D}"/>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3" name="Freeform 30">
              <a:extLst>
                <a:ext uri="{FF2B5EF4-FFF2-40B4-BE49-F238E27FC236}">
                  <a16:creationId xmlns:a16="http://schemas.microsoft.com/office/drawing/2014/main" id="{7082CC9A-AE2F-41DC-AE58-9147341F6ECC}"/>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4" name="Rectangle 31">
              <a:extLst>
                <a:ext uri="{FF2B5EF4-FFF2-40B4-BE49-F238E27FC236}">
                  <a16:creationId xmlns:a16="http://schemas.microsoft.com/office/drawing/2014/main" id="{0CAFADC2-4B44-4226-B8C6-E12289A7E1DC}"/>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5" name="Rectangle 32">
              <a:extLst>
                <a:ext uri="{FF2B5EF4-FFF2-40B4-BE49-F238E27FC236}">
                  <a16:creationId xmlns:a16="http://schemas.microsoft.com/office/drawing/2014/main" id="{52684E38-BC36-4FBD-A3A9-9C71C1F8065D}"/>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6" name="Rectangle 33">
              <a:extLst>
                <a:ext uri="{FF2B5EF4-FFF2-40B4-BE49-F238E27FC236}">
                  <a16:creationId xmlns:a16="http://schemas.microsoft.com/office/drawing/2014/main" id="{CB898DAB-6BE5-4F56-81FB-A0006EEF5CC6}"/>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7" name="Rectangle 34">
              <a:extLst>
                <a:ext uri="{FF2B5EF4-FFF2-40B4-BE49-F238E27FC236}">
                  <a16:creationId xmlns:a16="http://schemas.microsoft.com/office/drawing/2014/main" id="{8848FB04-B13B-46DE-9D76-B6E573305475}"/>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8" name="Rectangle 35">
              <a:extLst>
                <a:ext uri="{FF2B5EF4-FFF2-40B4-BE49-F238E27FC236}">
                  <a16:creationId xmlns:a16="http://schemas.microsoft.com/office/drawing/2014/main" id="{3B841461-0507-41A7-996A-9CBAAA7A95CF}"/>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9" name="Rectangle 36">
              <a:extLst>
                <a:ext uri="{FF2B5EF4-FFF2-40B4-BE49-F238E27FC236}">
                  <a16:creationId xmlns:a16="http://schemas.microsoft.com/office/drawing/2014/main" id="{101E9D60-DB88-487E-A883-782F92DE738A}"/>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0" name="Rectangle 37">
              <a:extLst>
                <a:ext uri="{FF2B5EF4-FFF2-40B4-BE49-F238E27FC236}">
                  <a16:creationId xmlns:a16="http://schemas.microsoft.com/office/drawing/2014/main" id="{81808F37-2F1C-4AF2-B49E-FA3C724D29EA}"/>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1" name="Rectangle 38">
              <a:extLst>
                <a:ext uri="{FF2B5EF4-FFF2-40B4-BE49-F238E27FC236}">
                  <a16:creationId xmlns:a16="http://schemas.microsoft.com/office/drawing/2014/main" id="{C73D7E6A-061E-4F80-983C-373565D18141}"/>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2" name="Rectangle 39">
              <a:extLst>
                <a:ext uri="{FF2B5EF4-FFF2-40B4-BE49-F238E27FC236}">
                  <a16:creationId xmlns:a16="http://schemas.microsoft.com/office/drawing/2014/main" id="{61A66C5B-2533-405F-88CD-6D5BBD484122}"/>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3" name="Rectangle 40">
              <a:extLst>
                <a:ext uri="{FF2B5EF4-FFF2-40B4-BE49-F238E27FC236}">
                  <a16:creationId xmlns:a16="http://schemas.microsoft.com/office/drawing/2014/main" id="{98599216-1E37-4947-809E-EF4B6605D23A}"/>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4" name="Rectangle 41">
              <a:extLst>
                <a:ext uri="{FF2B5EF4-FFF2-40B4-BE49-F238E27FC236}">
                  <a16:creationId xmlns:a16="http://schemas.microsoft.com/office/drawing/2014/main" id="{468412BF-5152-4E52-8504-468FE6723635}"/>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5" name="Rectangle 42">
              <a:extLst>
                <a:ext uri="{FF2B5EF4-FFF2-40B4-BE49-F238E27FC236}">
                  <a16:creationId xmlns:a16="http://schemas.microsoft.com/office/drawing/2014/main" id="{D443B86A-8617-4A00-ADD1-1D9830CC0248}"/>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6" name="Rectangle 43">
              <a:extLst>
                <a:ext uri="{FF2B5EF4-FFF2-40B4-BE49-F238E27FC236}">
                  <a16:creationId xmlns:a16="http://schemas.microsoft.com/office/drawing/2014/main" id="{08AA4EF4-889B-4EAC-A885-359EF8C3E864}"/>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7" name="Rectangle 44">
              <a:extLst>
                <a:ext uri="{FF2B5EF4-FFF2-40B4-BE49-F238E27FC236}">
                  <a16:creationId xmlns:a16="http://schemas.microsoft.com/office/drawing/2014/main" id="{D3AD685B-C2EC-442A-916C-E5AE2286FEDB}"/>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8" name="Rectangle 45">
              <a:extLst>
                <a:ext uri="{FF2B5EF4-FFF2-40B4-BE49-F238E27FC236}">
                  <a16:creationId xmlns:a16="http://schemas.microsoft.com/office/drawing/2014/main" id="{300AFC67-226E-4A95-8FB3-4F4BCC0DB30A}"/>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9" name="Rectangle 46">
              <a:extLst>
                <a:ext uri="{FF2B5EF4-FFF2-40B4-BE49-F238E27FC236}">
                  <a16:creationId xmlns:a16="http://schemas.microsoft.com/office/drawing/2014/main" id="{D185874D-53DF-485A-91CE-C5476C39683F}"/>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0" name="Rectangle 47">
              <a:extLst>
                <a:ext uri="{FF2B5EF4-FFF2-40B4-BE49-F238E27FC236}">
                  <a16:creationId xmlns:a16="http://schemas.microsoft.com/office/drawing/2014/main" id="{1F07D8EC-076F-4615-A7CC-D7CF15CFE053}"/>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24">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101" name="Text">
            <a:extLst>
              <a:ext uri="{FF2B5EF4-FFF2-40B4-BE49-F238E27FC236}">
                <a16:creationId xmlns:a16="http://schemas.microsoft.com/office/drawing/2014/main" id="{B4BB38C5-0450-452F-BCFD-428DCD17D078}"/>
              </a:ext>
            </a:extLst>
          </p:cNvPr>
          <p:cNvSpPr/>
          <p:nvPr/>
        </p:nvSpPr>
        <p:spPr>
          <a:xfrm>
            <a:off x="2677141" y="5873315"/>
            <a:ext cx="1631995" cy="561171"/>
          </a:xfrm>
          <a:prstGeom prst="rect">
            <a:avLst/>
          </a:prstGeom>
          <a:noFill/>
          <a:ln cap="flat">
            <a:noFill/>
            <a:prstDash val="solid"/>
          </a:ln>
        </p:spPr>
        <p:txBody>
          <a:bodyPr vert="horz" wrap="square" lIns="0" tIns="0" rIns="0" bIns="0" anchor="t" anchorCtr="1" compatLnSpc="1">
            <a:noAutofit/>
          </a:bodyPr>
          <a:lstStyle/>
          <a:p>
            <a:pPr algn="ctr" defTabSz="913816">
              <a:lnSpc>
                <a:spcPct val="90000"/>
              </a:lnSpc>
              <a:defRPr sz="1800" b="0" i="0" u="none" strike="noStrike" kern="0" cap="none" spc="0" baseline="0">
                <a:solidFill>
                  <a:srgbClr val="000000"/>
                </a:solidFill>
                <a:uFillTx/>
              </a:defRPr>
            </a:pPr>
            <a:r>
              <a:rPr lang="en-US" sz="1961" kern="0" spc="-49">
                <a:solidFill>
                  <a:schemeClr val="bg1">
                    <a:lumMod val="10000"/>
                    <a:lumOff val="90000"/>
                  </a:schemeClr>
                </a:solidFill>
                <a:latin typeface="Segoe UI" panose="020B0502040204020203" pitchFamily="34" charset="0"/>
                <a:cs typeface="Segoe UI" panose="020B0502040204020203" pitchFamily="34" charset="0"/>
              </a:rPr>
              <a:t>On-premises</a:t>
            </a:r>
          </a:p>
        </p:txBody>
      </p:sp>
      <p:sp>
        <p:nvSpPr>
          <p:cNvPr id="2" name="Title 1">
            <a:extLst>
              <a:ext uri="{FF2B5EF4-FFF2-40B4-BE49-F238E27FC236}">
                <a16:creationId xmlns:a16="http://schemas.microsoft.com/office/drawing/2014/main" id="{CCF5387D-322C-424D-AF99-A2252DFECAA0}"/>
              </a:ext>
            </a:extLst>
          </p:cNvPr>
          <p:cNvSpPr>
            <a:spLocks noGrp="1"/>
          </p:cNvSpPr>
          <p:nvPr>
            <p:ph type="title"/>
          </p:nvPr>
        </p:nvSpPr>
        <p:spPr/>
        <p:txBody>
          <a:bodyPr>
            <a:normAutofit/>
          </a:bodyPr>
          <a:lstStyle/>
          <a:p>
            <a:r>
              <a:rPr lang="en-US" sz="3733" dirty="0"/>
              <a:t>Alt var </a:t>
            </a:r>
            <a:r>
              <a:rPr lang="en-US" sz="3733" dirty="0" err="1"/>
              <a:t>enklere</a:t>
            </a:r>
            <a:r>
              <a:rPr lang="en-US" sz="3733" dirty="0"/>
              <a:t> før?</a:t>
            </a:r>
            <a:endParaRPr lang="nb-NO" sz="3733" dirty="0"/>
          </a:p>
        </p:txBody>
      </p:sp>
    </p:spTree>
    <p:extLst>
      <p:ext uri="{BB962C8B-B14F-4D97-AF65-F5344CB8AC3E}">
        <p14:creationId xmlns:p14="http://schemas.microsoft.com/office/powerpoint/2010/main" val="42382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inner mask"/>
          <p:cNvSpPr/>
          <p:nvPr/>
        </p:nvSpPr>
        <p:spPr>
          <a:xfrm>
            <a:off x="4947938" y="4341996"/>
            <a:ext cx="2296127" cy="2296123"/>
          </a:xfrm>
          <a:prstGeom prst="donut">
            <a:avLst>
              <a:gd name="adj" fmla="val 4917"/>
            </a:avLst>
          </a:prstGeom>
          <a:solidFill>
            <a:schemeClr val="bg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2">
              <a:defRPr/>
            </a:pPr>
            <a:endParaRPr lang="en-US" sz="1765">
              <a:solidFill>
                <a:srgbClr val="FFFFFF"/>
              </a:solidFill>
              <a:latin typeface="Segoe UI"/>
            </a:endParaRPr>
          </a:p>
        </p:txBody>
      </p:sp>
      <p:sp>
        <p:nvSpPr>
          <p:cNvPr id="2" name="Rectangle 1" hidden="1"/>
          <p:cNvSpPr/>
          <p:nvPr/>
        </p:nvSpPr>
        <p:spPr>
          <a:xfrm>
            <a:off x="4718382" y="4036208"/>
            <a:ext cx="2510532" cy="418191"/>
          </a:xfrm>
          <a:prstGeom prst="rect">
            <a:avLst/>
          </a:prstGeom>
        </p:spPr>
        <p:txBody>
          <a:bodyPr wrap="square">
            <a:spAutoFit/>
          </a:bodyPr>
          <a:lstStyle/>
          <a:p>
            <a:pPr defTabSz="896159">
              <a:lnSpc>
                <a:spcPct val="90000"/>
              </a:lnSpc>
              <a:spcAft>
                <a:spcPts val="575"/>
              </a:spcAft>
              <a:defRPr/>
            </a:pPr>
            <a:r>
              <a:rPr lang="en-US" sz="2353" b="1" kern="0" spc="119">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OPPORTUNITY</a:t>
            </a:r>
          </a:p>
        </p:txBody>
      </p:sp>
      <p:grpSp>
        <p:nvGrpSpPr>
          <p:cNvPr id="286" name="Group 285"/>
          <p:cNvGrpSpPr/>
          <p:nvPr/>
        </p:nvGrpSpPr>
        <p:grpSpPr>
          <a:xfrm>
            <a:off x="4565722" y="5514453"/>
            <a:ext cx="783573" cy="1327551"/>
            <a:chOff x="1481400" y="4194330"/>
            <a:chExt cx="1599822" cy="2710463"/>
          </a:xfrm>
        </p:grpSpPr>
        <p:grpSp>
          <p:nvGrpSpPr>
            <p:cNvPr id="287" name="Group 286"/>
            <p:cNvGrpSpPr/>
            <p:nvPr/>
          </p:nvGrpSpPr>
          <p:grpSpPr>
            <a:xfrm>
              <a:off x="1638020" y="4194330"/>
              <a:ext cx="1286458" cy="1827792"/>
              <a:chOff x="4410437" y="5171160"/>
              <a:chExt cx="871461" cy="1238332"/>
            </a:xfrm>
          </p:grpSpPr>
          <p:sp>
            <p:nvSpPr>
              <p:cNvPr id="28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0"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2"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4"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6"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8"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29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0"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1"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2"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4"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7" name="Rectangle 31"/>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09" name="Rectangle 33"/>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1" name="Rectangle 35"/>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3" name="Rectangle 37"/>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5" name="Rectangle 39"/>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a:solidFill>
                      <a:srgbClr val="FFFFFF"/>
                    </a:solidFill>
                  </a14:hiddenFill>
                </a:ex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7"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8"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19"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20"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21"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22"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sp>
            <p:nvSpPr>
              <p:cNvPr id="323"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6="http://schemas.microsoft.com/office/drawing/2014/main" xmlns:p14="http://schemas.microsoft.com/office/powerpoint/2010/main" xmlns:mc="http://schemas.openxmlformats.org/markup-compatibility/2006" xmlns:p159="http://schemas.microsoft.com/office/powerpoint/2015/09/main"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1394" fontAlgn="base">
                  <a:spcBef>
                    <a:spcPct val="0"/>
                  </a:spcBef>
                  <a:spcAft>
                    <a:spcPct val="0"/>
                  </a:spcAft>
                  <a:defRPr/>
                </a:pPr>
                <a:endParaRPr lang="en-US" sz="1400" kern="0">
                  <a:solidFill>
                    <a:schemeClr val="tx1">
                      <a:lumMod val="95000"/>
                    </a:schemeClr>
                  </a:solidFill>
                  <a:latin typeface="Segoe UI"/>
                  <a:ea typeface="ＭＳ Ｐゴシック" charset="0"/>
                </a:endParaRPr>
              </a:p>
            </p:txBody>
          </p:sp>
        </p:grpSp>
        <p:sp>
          <p:nvSpPr>
            <p:cNvPr id="288" name="Rectangle 287"/>
            <p:cNvSpPr/>
            <p:nvPr/>
          </p:nvSpPr>
          <p:spPr bwMode="auto">
            <a:xfrm>
              <a:off x="1481400" y="5915021"/>
              <a:ext cx="1599822" cy="989772"/>
            </a:xfrm>
            <a:prstGeom prst="rect">
              <a:avLst/>
            </a:prstGeom>
            <a:noFill/>
            <a:ln w="10795" cap="flat" cmpd="sng" algn="ctr">
              <a:noFill/>
              <a:prstDash val="solid"/>
              <a:headEnd type="none" w="med" len="med"/>
              <a:tailEnd type="none" w="med" len="med"/>
            </a:ln>
            <a:effectLst/>
          </p:spPr>
          <p:txBody>
            <a:bodyPr lIns="0" tIns="0" rIns="0" bIns="0"/>
            <a:lstStyle/>
            <a:p>
              <a:pPr algn="ctr" defTabSz="932003" fontAlgn="base">
                <a:lnSpc>
                  <a:spcPct val="90000"/>
                </a:lnSpc>
                <a:spcBef>
                  <a:spcPct val="0"/>
                </a:spcBef>
                <a:spcAft>
                  <a:spcPct val="0"/>
                </a:spcAft>
                <a:defRPr/>
              </a:pPr>
              <a:br>
                <a:rPr lang="en-US" sz="1200" kern="0">
                  <a:solidFill>
                    <a:schemeClr val="tx1">
                      <a:lumMod val="95000"/>
                    </a:schemeClr>
                  </a:solidFill>
                  <a:latin typeface="Segoe UI"/>
                </a:rPr>
              </a:br>
              <a:r>
                <a:rPr lang="en-US" sz="1100" kern="0" spc="-51">
                  <a:solidFill>
                    <a:schemeClr val="tx1">
                      <a:lumMod val="95000"/>
                    </a:schemeClr>
                  </a:solidFill>
                  <a:latin typeface="Segoe UI"/>
                </a:rPr>
                <a:t>On-premises</a:t>
              </a:r>
              <a:endParaRPr lang="en-US" sz="1200" kern="0" spc="-51">
                <a:solidFill>
                  <a:schemeClr val="tx1">
                    <a:lumMod val="95000"/>
                  </a:schemeClr>
                </a:solidFill>
                <a:latin typeface="Segoe UI"/>
              </a:endParaRPr>
            </a:p>
          </p:txBody>
        </p:sp>
      </p:grpSp>
      <p:grpSp>
        <p:nvGrpSpPr>
          <p:cNvPr id="16" name="Group 15"/>
          <p:cNvGrpSpPr>
            <a:grpSpLocks noChangeAspect="1"/>
          </p:cNvGrpSpPr>
          <p:nvPr/>
        </p:nvGrpSpPr>
        <p:grpSpPr>
          <a:xfrm>
            <a:off x="5203373" y="5112140"/>
            <a:ext cx="1787852" cy="402309"/>
            <a:chOff x="8977732" y="6519642"/>
            <a:chExt cx="3566141" cy="802466"/>
          </a:xfrm>
        </p:grpSpPr>
        <p:grpSp>
          <p:nvGrpSpPr>
            <p:cNvPr id="374" name="app icon"/>
            <p:cNvGrpSpPr/>
            <p:nvPr/>
          </p:nvGrpSpPr>
          <p:grpSpPr>
            <a:xfrm>
              <a:off x="10801452" y="6519642"/>
              <a:ext cx="801814" cy="801814"/>
              <a:chOff x="202088" y="4377392"/>
              <a:chExt cx="891295" cy="891295"/>
            </a:xfrm>
          </p:grpSpPr>
          <p:sp>
            <p:nvSpPr>
              <p:cNvPr id="375" name="Oval 374"/>
              <p:cNvSpPr/>
              <p:nvPr/>
            </p:nvSpPr>
            <p:spPr bwMode="auto">
              <a:xfrm>
                <a:off x="202088" y="4377392"/>
                <a:ext cx="891295" cy="891295"/>
              </a:xfrm>
              <a:prstGeom prst="ellipse">
                <a:avLst/>
              </a:prstGeom>
              <a:solidFill>
                <a:schemeClr val="tx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6" name="Group 375"/>
              <p:cNvGrpSpPr/>
              <p:nvPr/>
            </p:nvGrpSpPr>
            <p:grpSpPr>
              <a:xfrm>
                <a:off x="429791" y="4621949"/>
                <a:ext cx="431270" cy="414938"/>
                <a:chOff x="9151733" y="5170684"/>
                <a:chExt cx="681441" cy="655637"/>
              </a:xfrm>
            </p:grpSpPr>
            <p:sp>
              <p:nvSpPr>
                <p:cNvPr id="377" name="Freeform 44"/>
                <p:cNvSpPr>
                  <a:spLocks/>
                </p:cNvSpPr>
                <p:nvPr/>
              </p:nvSpPr>
              <p:spPr bwMode="auto">
                <a:xfrm>
                  <a:off x="9151740"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635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378" name="Freeform 45"/>
                <p:cNvSpPr>
                  <a:spLocks/>
                </p:cNvSpPr>
                <p:nvPr/>
              </p:nvSpPr>
              <p:spPr bwMode="auto">
                <a:xfrm>
                  <a:off x="9151733" y="5481833"/>
                  <a:ext cx="244473" cy="133351"/>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379"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380"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635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grpSp>
        </p:grpSp>
        <p:grpSp>
          <p:nvGrpSpPr>
            <p:cNvPr id="381" name="Group 380"/>
            <p:cNvGrpSpPr/>
            <p:nvPr/>
          </p:nvGrpSpPr>
          <p:grpSpPr>
            <a:xfrm>
              <a:off x="8977732" y="6519642"/>
              <a:ext cx="802466" cy="802466"/>
              <a:chOff x="7698762" y="2205720"/>
              <a:chExt cx="802466" cy="802466"/>
            </a:xfrm>
          </p:grpSpPr>
          <p:sp>
            <p:nvSpPr>
              <p:cNvPr id="382" name="Oval 381"/>
              <p:cNvSpPr/>
              <p:nvPr/>
            </p:nvSpPr>
            <p:spPr bwMode="auto">
              <a:xfrm>
                <a:off x="7698762" y="2205720"/>
                <a:ext cx="802466" cy="802466"/>
              </a:xfrm>
              <a:prstGeom prst="ellipse">
                <a:avLst/>
              </a:prstGeom>
              <a:solidFill>
                <a:schemeClr val="tx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83" name="Group 382"/>
              <p:cNvGrpSpPr/>
              <p:nvPr/>
            </p:nvGrpSpPr>
            <p:grpSpPr>
              <a:xfrm>
                <a:off x="7869696" y="2425433"/>
                <a:ext cx="446908" cy="366754"/>
                <a:chOff x="997724" y="2784661"/>
                <a:chExt cx="817590" cy="670956"/>
              </a:xfrm>
            </p:grpSpPr>
            <p:sp>
              <p:nvSpPr>
                <p:cNvPr id="384" name="Oval 5"/>
                <p:cNvSpPr>
                  <a:spLocks noChangeArrowheads="1"/>
                </p:cNvSpPr>
                <p:nvPr/>
              </p:nvSpPr>
              <p:spPr bwMode="auto">
                <a:xfrm>
                  <a:off x="1025676" y="2784661"/>
                  <a:ext cx="216626" cy="214570"/>
                </a:xfrm>
                <a:prstGeom prst="ellipse">
                  <a:avLst/>
                </a:pr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385" name="Oval 6"/>
                <p:cNvSpPr>
                  <a:spLocks noChangeArrowheads="1"/>
                </p:cNvSpPr>
                <p:nvPr/>
              </p:nvSpPr>
              <p:spPr bwMode="auto">
                <a:xfrm>
                  <a:off x="1570736" y="2784661"/>
                  <a:ext cx="216626" cy="214570"/>
                </a:xfrm>
                <a:prstGeom prst="ellipse">
                  <a:avLst/>
                </a:pr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3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387" name="Oval 8"/>
                <p:cNvSpPr>
                  <a:spLocks noChangeArrowheads="1"/>
                </p:cNvSpPr>
                <p:nvPr/>
              </p:nvSpPr>
              <p:spPr bwMode="auto">
                <a:xfrm>
                  <a:off x="1270254" y="2999231"/>
                  <a:ext cx="272530" cy="269064"/>
                </a:xfrm>
                <a:prstGeom prst="ellipse">
                  <a:avLst/>
                </a:pr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3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3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635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grpSp>
        </p:grpSp>
        <p:grpSp>
          <p:nvGrpSpPr>
            <p:cNvPr id="390" name="data icon"/>
            <p:cNvGrpSpPr/>
            <p:nvPr/>
          </p:nvGrpSpPr>
          <p:grpSpPr>
            <a:xfrm>
              <a:off x="11742059" y="6519642"/>
              <a:ext cx="801814" cy="801814"/>
              <a:chOff x="198951" y="5530831"/>
              <a:chExt cx="891295" cy="891295"/>
            </a:xfrm>
          </p:grpSpPr>
          <p:sp>
            <p:nvSpPr>
              <p:cNvPr id="391" name="Oval 390"/>
              <p:cNvSpPr/>
              <p:nvPr/>
            </p:nvSpPr>
            <p:spPr bwMode="auto">
              <a:xfrm>
                <a:off x="198951" y="5530831"/>
                <a:ext cx="891295" cy="891295"/>
              </a:xfrm>
              <a:prstGeom prst="ellipse">
                <a:avLst/>
              </a:prstGeom>
              <a:solidFill>
                <a:schemeClr val="tx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2" name="Group 391"/>
              <p:cNvGrpSpPr/>
              <p:nvPr/>
            </p:nvGrpSpPr>
            <p:grpSpPr>
              <a:xfrm>
                <a:off x="476195" y="5758998"/>
                <a:ext cx="346766" cy="459370"/>
                <a:chOff x="7063209" y="2163774"/>
                <a:chExt cx="658103" cy="834116"/>
              </a:xfrm>
            </p:grpSpPr>
            <p:sp>
              <p:nvSpPr>
                <p:cNvPr id="393"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4"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5" name="Rectangle 31"/>
                <p:cNvSpPr>
                  <a:spLocks noChangeArrowheads="1"/>
                </p:cNvSpPr>
                <p:nvPr/>
              </p:nvSpPr>
              <p:spPr bwMode="auto">
                <a:xfrm>
                  <a:off x="7155849" y="2376905"/>
                  <a:ext cx="102229" cy="243795"/>
                </a:xfrm>
                <a:prstGeom prst="rect">
                  <a:avLst/>
                </a:pr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6" name="Rectangle 32"/>
                <p:cNvSpPr>
                  <a:spLocks noChangeArrowheads="1"/>
                </p:cNvSpPr>
                <p:nvPr/>
              </p:nvSpPr>
              <p:spPr bwMode="auto">
                <a:xfrm>
                  <a:off x="7312388" y="2448970"/>
                  <a:ext cx="76671" cy="171731"/>
                </a:xfrm>
                <a:prstGeom prst="rect">
                  <a:avLst/>
                </a:pr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7" name="Rectangle 33"/>
                <p:cNvSpPr>
                  <a:spLocks noChangeArrowheads="1"/>
                </p:cNvSpPr>
                <p:nvPr/>
              </p:nvSpPr>
              <p:spPr bwMode="auto">
                <a:xfrm>
                  <a:off x="7441772" y="2501103"/>
                  <a:ext cx="65491" cy="119599"/>
                </a:xfrm>
                <a:prstGeom prst="rect">
                  <a:avLst/>
                </a:pr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8"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399" name="Line 35"/>
                <p:cNvSpPr>
                  <a:spLocks noChangeShapeType="1"/>
                </p:cNvSpPr>
                <p:nvPr/>
              </p:nvSpPr>
              <p:spPr bwMode="auto">
                <a:xfrm flipH="1">
                  <a:off x="7155849" y="2709631"/>
                  <a:ext cx="175708"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0" name="Line 36"/>
                <p:cNvSpPr>
                  <a:spLocks noChangeShapeType="1"/>
                </p:cNvSpPr>
                <p:nvPr/>
              </p:nvSpPr>
              <p:spPr bwMode="auto">
                <a:xfrm flipH="1">
                  <a:off x="7155849" y="2800098"/>
                  <a:ext cx="132579"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1" name="Line 37"/>
                <p:cNvSpPr>
                  <a:spLocks noChangeShapeType="1"/>
                </p:cNvSpPr>
                <p:nvPr/>
              </p:nvSpPr>
              <p:spPr bwMode="auto">
                <a:xfrm flipH="1">
                  <a:off x="7155849" y="2884430"/>
                  <a:ext cx="175708"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2" name="Line 38"/>
                <p:cNvSpPr>
                  <a:spLocks noChangeShapeType="1"/>
                </p:cNvSpPr>
                <p:nvPr/>
              </p:nvSpPr>
              <p:spPr bwMode="auto">
                <a:xfrm flipH="1">
                  <a:off x="7449759" y="2709631"/>
                  <a:ext cx="175708"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3" name="Line 39"/>
                <p:cNvSpPr>
                  <a:spLocks noChangeShapeType="1"/>
                </p:cNvSpPr>
                <p:nvPr/>
              </p:nvSpPr>
              <p:spPr bwMode="auto">
                <a:xfrm flipH="1">
                  <a:off x="7449759" y="2800098"/>
                  <a:ext cx="134177"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4" name="Line 40"/>
                <p:cNvSpPr>
                  <a:spLocks noChangeShapeType="1"/>
                </p:cNvSpPr>
                <p:nvPr/>
              </p:nvSpPr>
              <p:spPr bwMode="auto">
                <a:xfrm flipH="1">
                  <a:off x="7449759" y="2884430"/>
                  <a:ext cx="175708"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405" name="device icon"/>
            <p:cNvGrpSpPr/>
            <p:nvPr/>
          </p:nvGrpSpPr>
          <p:grpSpPr>
            <a:xfrm>
              <a:off x="9893359" y="6519642"/>
              <a:ext cx="801814" cy="801814"/>
              <a:chOff x="8997952" y="1475844"/>
              <a:chExt cx="1187754" cy="1187754"/>
            </a:xfrm>
          </p:grpSpPr>
          <p:sp>
            <p:nvSpPr>
              <p:cNvPr id="406" name="Oval 405"/>
              <p:cNvSpPr/>
              <p:nvPr/>
            </p:nvSpPr>
            <p:spPr bwMode="auto">
              <a:xfrm>
                <a:off x="8997952" y="1475844"/>
                <a:ext cx="1187754" cy="1187754"/>
              </a:xfrm>
              <a:prstGeom prst="ellipse">
                <a:avLst/>
              </a:prstGeom>
              <a:solidFill>
                <a:schemeClr val="tx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7" name="Group 406"/>
              <p:cNvGrpSpPr/>
              <p:nvPr/>
            </p:nvGrpSpPr>
            <p:grpSpPr>
              <a:xfrm>
                <a:off x="9290156" y="1848014"/>
                <a:ext cx="582659" cy="488371"/>
                <a:chOff x="4947743" y="5339803"/>
                <a:chExt cx="834475" cy="706436"/>
              </a:xfrm>
            </p:grpSpPr>
            <p:sp>
              <p:nvSpPr>
                <p:cNvPr id="408"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09"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10"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11"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635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12" name="Line 9"/>
                <p:cNvSpPr>
                  <a:spLocks noChangeShapeType="1"/>
                </p:cNvSpPr>
                <p:nvPr/>
              </p:nvSpPr>
              <p:spPr bwMode="auto">
                <a:xfrm flipH="1" flipV="1">
                  <a:off x="5468442" y="5963690"/>
                  <a:ext cx="304800"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413" name="Line 9"/>
                <p:cNvSpPr>
                  <a:spLocks noChangeShapeType="1"/>
                </p:cNvSpPr>
                <p:nvPr/>
              </p:nvSpPr>
              <p:spPr bwMode="auto">
                <a:xfrm flipH="1" flipV="1">
                  <a:off x="5477418" y="5545734"/>
                  <a:ext cx="304800" cy="0"/>
                </a:xfrm>
                <a:prstGeom prst="line">
                  <a:avLst/>
                </a:prstGeom>
                <a:noFill/>
                <a:ln w="635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cxnSp>
        <p:nvCxnSpPr>
          <p:cNvPr id="274" name="Straight Connector 273"/>
          <p:cNvCxnSpPr>
            <a:cxnSpLocks/>
            <a:endCxn id="190" idx="0"/>
          </p:cNvCxnSpPr>
          <p:nvPr/>
        </p:nvCxnSpPr>
        <p:spPr>
          <a:xfrm>
            <a:off x="758813" y="3283599"/>
            <a:ext cx="64225" cy="846860"/>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endCxn id="244" idx="7"/>
          </p:cNvCxnSpPr>
          <p:nvPr/>
        </p:nvCxnSpPr>
        <p:spPr>
          <a:xfrm flipV="1">
            <a:off x="1197149" y="2558425"/>
            <a:ext cx="1115143" cy="38248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cxnSpLocks/>
          </p:cNvCxnSpPr>
          <p:nvPr/>
        </p:nvCxnSpPr>
        <p:spPr>
          <a:xfrm flipH="1">
            <a:off x="2153655" y="2633221"/>
            <a:ext cx="407764" cy="93806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cxnSpLocks/>
            <a:stCxn id="244" idx="5"/>
            <a:endCxn id="230" idx="0"/>
          </p:cNvCxnSpPr>
          <p:nvPr/>
        </p:nvCxnSpPr>
        <p:spPr>
          <a:xfrm>
            <a:off x="3053885" y="2738247"/>
            <a:ext cx="239967" cy="116089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cxnSpLocks/>
          </p:cNvCxnSpPr>
          <p:nvPr/>
        </p:nvCxnSpPr>
        <p:spPr>
          <a:xfrm flipH="1" flipV="1">
            <a:off x="1122097" y="4649844"/>
            <a:ext cx="856607" cy="31309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cxnSpLocks/>
            <a:endCxn id="190" idx="7"/>
          </p:cNvCxnSpPr>
          <p:nvPr/>
        </p:nvCxnSpPr>
        <p:spPr>
          <a:xfrm flipH="1">
            <a:off x="1106481" y="3648818"/>
            <a:ext cx="988571" cy="59904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cxnSpLocks/>
          </p:cNvCxnSpPr>
          <p:nvPr/>
        </p:nvCxnSpPr>
        <p:spPr>
          <a:xfrm flipH="1" flipV="1">
            <a:off x="784698" y="4649845"/>
            <a:ext cx="605631" cy="160028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cxnSpLocks/>
            <a:endCxn id="186" idx="1"/>
          </p:cNvCxnSpPr>
          <p:nvPr/>
        </p:nvCxnSpPr>
        <p:spPr>
          <a:xfrm flipV="1">
            <a:off x="1398901" y="5187155"/>
            <a:ext cx="831695" cy="1079535"/>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cxnSpLocks/>
          </p:cNvCxnSpPr>
          <p:nvPr/>
        </p:nvCxnSpPr>
        <p:spPr>
          <a:xfrm flipH="1" flipV="1">
            <a:off x="3334325" y="4419772"/>
            <a:ext cx="70919" cy="1037785"/>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cxnSpLocks/>
          </p:cNvCxnSpPr>
          <p:nvPr/>
        </p:nvCxnSpPr>
        <p:spPr>
          <a:xfrm flipH="1" flipV="1">
            <a:off x="2433153" y="5183117"/>
            <a:ext cx="934763" cy="40085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cxnSpLocks/>
            <a:stCxn id="111" idx="0"/>
            <a:endCxn id="95" idx="3"/>
          </p:cNvCxnSpPr>
          <p:nvPr/>
        </p:nvCxnSpPr>
        <p:spPr>
          <a:xfrm flipV="1">
            <a:off x="3594901" y="4896991"/>
            <a:ext cx="837351" cy="633424"/>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cxnSpLocks/>
          </p:cNvCxnSpPr>
          <p:nvPr/>
        </p:nvCxnSpPr>
        <p:spPr>
          <a:xfrm flipH="1" flipV="1">
            <a:off x="4184858" y="3409155"/>
            <a:ext cx="396343" cy="94127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cxnSpLocks/>
          </p:cNvCxnSpPr>
          <p:nvPr/>
        </p:nvCxnSpPr>
        <p:spPr>
          <a:xfrm flipV="1">
            <a:off x="3011606" y="2246905"/>
            <a:ext cx="1242295" cy="22279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cxnSpLocks/>
            <a:stCxn id="225" idx="7"/>
          </p:cNvCxnSpPr>
          <p:nvPr/>
        </p:nvCxnSpPr>
        <p:spPr>
          <a:xfrm flipH="1" flipV="1">
            <a:off x="4995495" y="2426730"/>
            <a:ext cx="618080" cy="1233023"/>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cxnSpLocks/>
          </p:cNvCxnSpPr>
          <p:nvPr/>
        </p:nvCxnSpPr>
        <p:spPr>
          <a:xfrm flipV="1">
            <a:off x="5583249" y="2514747"/>
            <a:ext cx="550889" cy="117169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138" idx="1"/>
            <a:endCxn id="197" idx="5"/>
          </p:cNvCxnSpPr>
          <p:nvPr/>
        </p:nvCxnSpPr>
        <p:spPr>
          <a:xfrm flipH="1" flipV="1">
            <a:off x="6471835" y="2593205"/>
            <a:ext cx="313651" cy="590756"/>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cxnSpLocks/>
            <a:endCxn id="148" idx="6"/>
          </p:cNvCxnSpPr>
          <p:nvPr/>
        </p:nvCxnSpPr>
        <p:spPr>
          <a:xfrm flipH="1" flipV="1">
            <a:off x="4426940" y="3137931"/>
            <a:ext cx="1130171" cy="570984"/>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cxnSpLocks/>
            <a:endCxn id="242" idx="6"/>
          </p:cNvCxnSpPr>
          <p:nvPr/>
        </p:nvCxnSpPr>
        <p:spPr>
          <a:xfrm flipV="1">
            <a:off x="7380667" y="2280706"/>
            <a:ext cx="293525" cy="924580"/>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cxnSpLocks/>
            <a:endCxn id="242" idx="5"/>
          </p:cNvCxnSpPr>
          <p:nvPr/>
        </p:nvCxnSpPr>
        <p:spPr>
          <a:xfrm flipH="1" flipV="1">
            <a:off x="8218028" y="2280707"/>
            <a:ext cx="408041" cy="64970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cxnSpLocks/>
          </p:cNvCxnSpPr>
          <p:nvPr/>
        </p:nvCxnSpPr>
        <p:spPr>
          <a:xfrm flipV="1">
            <a:off x="8453726" y="3513657"/>
            <a:ext cx="199593" cy="748177"/>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cxnSpLocks/>
            <a:stCxn id="216" idx="0"/>
          </p:cNvCxnSpPr>
          <p:nvPr/>
        </p:nvCxnSpPr>
        <p:spPr>
          <a:xfrm flipH="1" flipV="1">
            <a:off x="8929274" y="3498917"/>
            <a:ext cx="577727" cy="1451585"/>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cxnSpLocks/>
            <a:stCxn id="68" idx="0"/>
          </p:cNvCxnSpPr>
          <p:nvPr/>
        </p:nvCxnSpPr>
        <p:spPr>
          <a:xfrm flipV="1">
            <a:off x="8282459" y="5047394"/>
            <a:ext cx="1193492" cy="94186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a:endCxn id="208" idx="3"/>
          </p:cNvCxnSpPr>
          <p:nvPr/>
        </p:nvCxnSpPr>
        <p:spPr>
          <a:xfrm flipV="1">
            <a:off x="8347497" y="1371311"/>
            <a:ext cx="2123184" cy="603387"/>
          </a:xfrm>
          <a:prstGeom prst="line">
            <a:avLst/>
          </a:prstGeom>
          <a:ln w="22225">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cxnSpLocks/>
            <a:endCxn id="229" idx="4"/>
          </p:cNvCxnSpPr>
          <p:nvPr/>
        </p:nvCxnSpPr>
        <p:spPr>
          <a:xfrm flipH="1" flipV="1">
            <a:off x="10303823" y="3948515"/>
            <a:ext cx="159483" cy="165983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cxnSpLocks/>
            <a:stCxn id="241" idx="1"/>
            <a:endCxn id="204" idx="4"/>
          </p:cNvCxnSpPr>
          <p:nvPr/>
        </p:nvCxnSpPr>
        <p:spPr>
          <a:xfrm flipV="1">
            <a:off x="10288947" y="1858275"/>
            <a:ext cx="226002" cy="1269280"/>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V="1">
            <a:off x="9676970" y="1714941"/>
            <a:ext cx="551009" cy="612619"/>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cxnSpLocks/>
          </p:cNvCxnSpPr>
          <p:nvPr/>
        </p:nvCxnSpPr>
        <p:spPr>
          <a:xfrm flipH="1" flipV="1">
            <a:off x="10729135" y="1704392"/>
            <a:ext cx="392363" cy="816864"/>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cxnSpLocks/>
            <a:stCxn id="64" idx="0"/>
            <a:endCxn id="166" idx="1"/>
          </p:cNvCxnSpPr>
          <p:nvPr/>
        </p:nvCxnSpPr>
        <p:spPr>
          <a:xfrm flipH="1" flipV="1">
            <a:off x="7227583" y="3807908"/>
            <a:ext cx="935260" cy="2136541"/>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a:stCxn id="68" idx="0"/>
          </p:cNvCxnSpPr>
          <p:nvPr/>
        </p:nvCxnSpPr>
        <p:spPr>
          <a:xfrm>
            <a:off x="8282459" y="5989265"/>
            <a:ext cx="1989275" cy="41775"/>
          </a:xfrm>
          <a:prstGeom prst="line">
            <a:avLst/>
          </a:prstGeom>
          <a:ln w="22225">
            <a:solidFill>
              <a:schemeClr val="bg1">
                <a:lumMod val="10000"/>
                <a:lumOff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device icon"/>
          <p:cNvGrpSpPr/>
          <p:nvPr/>
        </p:nvGrpSpPr>
        <p:grpSpPr>
          <a:xfrm>
            <a:off x="8394631" y="2821181"/>
            <a:ext cx="801700" cy="801700"/>
            <a:chOff x="8997952" y="1475844"/>
            <a:chExt cx="1187754" cy="1187754"/>
          </a:xfrm>
        </p:grpSpPr>
        <p:sp>
          <p:nvSpPr>
            <p:cNvPr id="71" name="Oval 70"/>
            <p:cNvSpPr/>
            <p:nvPr/>
          </p:nvSpPr>
          <p:spPr bwMode="auto">
            <a:xfrm>
              <a:off x="8997952" y="1475844"/>
              <a:ext cx="1187754" cy="1187754"/>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 name="Group 71"/>
            <p:cNvGrpSpPr/>
            <p:nvPr/>
          </p:nvGrpSpPr>
          <p:grpSpPr>
            <a:xfrm>
              <a:off x="9290156" y="1848014"/>
              <a:ext cx="582659" cy="488371"/>
              <a:chOff x="4947743" y="5339803"/>
              <a:chExt cx="834475" cy="706436"/>
            </a:xfrm>
          </p:grpSpPr>
          <p:sp>
            <p:nvSpPr>
              <p:cNvPr id="73"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74"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75"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76"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77"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74"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54" name="data icon"/>
          <p:cNvGrpSpPr/>
          <p:nvPr/>
        </p:nvGrpSpPr>
        <p:grpSpPr>
          <a:xfrm>
            <a:off x="7786285" y="5468818"/>
            <a:ext cx="801700" cy="801700"/>
            <a:chOff x="198951" y="5530831"/>
            <a:chExt cx="891295" cy="891295"/>
          </a:xfrm>
        </p:grpSpPr>
        <p:sp>
          <p:nvSpPr>
            <p:cNvPr id="55" name="Oval 54"/>
            <p:cNvSpPr/>
            <p:nvPr/>
          </p:nvSpPr>
          <p:spPr bwMode="auto">
            <a:xfrm>
              <a:off x="198951" y="5530831"/>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476195" y="5758998"/>
              <a:ext cx="346766" cy="459370"/>
              <a:chOff x="7063209" y="2163774"/>
              <a:chExt cx="658103" cy="834116"/>
            </a:xfrm>
          </p:grpSpPr>
          <p:sp>
            <p:nvSpPr>
              <p:cNvPr id="5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5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0"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1"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2"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3"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4"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5"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6"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7"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8"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69"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88" name="device icon"/>
          <p:cNvGrpSpPr/>
          <p:nvPr/>
        </p:nvGrpSpPr>
        <p:grpSpPr>
          <a:xfrm>
            <a:off x="7939273" y="4163357"/>
            <a:ext cx="801700" cy="801700"/>
            <a:chOff x="8997952" y="1475844"/>
            <a:chExt cx="1187754" cy="1187754"/>
          </a:xfrm>
        </p:grpSpPr>
        <p:sp>
          <p:nvSpPr>
            <p:cNvPr id="89" name="Oval 88"/>
            <p:cNvSpPr/>
            <p:nvPr/>
          </p:nvSpPr>
          <p:spPr bwMode="auto">
            <a:xfrm>
              <a:off x="8997952" y="1475844"/>
              <a:ext cx="1187754" cy="1187754"/>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0" name="Group 89"/>
            <p:cNvGrpSpPr/>
            <p:nvPr/>
          </p:nvGrpSpPr>
          <p:grpSpPr>
            <a:xfrm>
              <a:off x="9290156" y="1848014"/>
              <a:ext cx="582659" cy="488371"/>
              <a:chOff x="4947743" y="5339803"/>
              <a:chExt cx="834475" cy="706436"/>
            </a:xfrm>
          </p:grpSpPr>
          <p:sp>
            <p:nvSpPr>
              <p:cNvPr id="9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92"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93"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0"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1"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2"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118" name="device icon"/>
          <p:cNvGrpSpPr/>
          <p:nvPr/>
        </p:nvGrpSpPr>
        <p:grpSpPr>
          <a:xfrm>
            <a:off x="9825516" y="5516804"/>
            <a:ext cx="1126133" cy="1126133"/>
            <a:chOff x="8997952" y="1475844"/>
            <a:chExt cx="1187754" cy="1187754"/>
          </a:xfrm>
        </p:grpSpPr>
        <p:sp>
          <p:nvSpPr>
            <p:cNvPr id="119" name="Oval 118"/>
            <p:cNvSpPr/>
            <p:nvPr/>
          </p:nvSpPr>
          <p:spPr bwMode="auto">
            <a:xfrm>
              <a:off x="8997952" y="1475844"/>
              <a:ext cx="1187754" cy="1187754"/>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p:cNvGrpSpPr/>
            <p:nvPr/>
          </p:nvGrpSpPr>
          <p:grpSpPr>
            <a:xfrm>
              <a:off x="9290156" y="1848014"/>
              <a:ext cx="582659" cy="488371"/>
              <a:chOff x="4947743" y="5339803"/>
              <a:chExt cx="834475" cy="706436"/>
            </a:xfrm>
          </p:grpSpPr>
          <p:sp>
            <p:nvSpPr>
              <p:cNvPr id="12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23"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24"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25"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26"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27"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137" name="data icon"/>
          <p:cNvGrpSpPr/>
          <p:nvPr/>
        </p:nvGrpSpPr>
        <p:grpSpPr>
          <a:xfrm>
            <a:off x="6620799" y="3019273"/>
            <a:ext cx="1124552" cy="1124552"/>
            <a:chOff x="198951" y="5530831"/>
            <a:chExt cx="891295" cy="891295"/>
          </a:xfrm>
        </p:grpSpPr>
        <p:sp>
          <p:nvSpPr>
            <p:cNvPr id="138" name="Oval 137"/>
            <p:cNvSpPr/>
            <p:nvPr/>
          </p:nvSpPr>
          <p:spPr bwMode="auto">
            <a:xfrm>
              <a:off x="198951" y="5530831"/>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9" name="Group 138"/>
            <p:cNvGrpSpPr/>
            <p:nvPr/>
          </p:nvGrpSpPr>
          <p:grpSpPr>
            <a:xfrm>
              <a:off x="476195" y="5758998"/>
              <a:ext cx="346766" cy="459370"/>
              <a:chOff x="7063209" y="2163774"/>
              <a:chExt cx="658103" cy="834116"/>
            </a:xfrm>
          </p:grpSpPr>
          <p:sp>
            <p:nvSpPr>
              <p:cNvPr id="14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4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2"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3"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4"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5"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6"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203" name="app icon"/>
          <p:cNvGrpSpPr/>
          <p:nvPr/>
        </p:nvGrpSpPr>
        <p:grpSpPr>
          <a:xfrm>
            <a:off x="9952673" y="733723"/>
            <a:ext cx="1124552" cy="1124552"/>
            <a:chOff x="212387" y="4377392"/>
            <a:chExt cx="891295" cy="891295"/>
          </a:xfrm>
        </p:grpSpPr>
        <p:sp>
          <p:nvSpPr>
            <p:cNvPr id="204" name="Oval 203"/>
            <p:cNvSpPr/>
            <p:nvPr/>
          </p:nvSpPr>
          <p:spPr bwMode="auto">
            <a:xfrm>
              <a:off x="212387" y="4377392"/>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5" name="Group 204"/>
            <p:cNvGrpSpPr/>
            <p:nvPr/>
          </p:nvGrpSpPr>
          <p:grpSpPr>
            <a:xfrm>
              <a:off x="440093" y="4621949"/>
              <a:ext cx="420968" cy="414938"/>
              <a:chOff x="9168011" y="5170684"/>
              <a:chExt cx="665163" cy="655637"/>
            </a:xfrm>
          </p:grpSpPr>
          <p:sp>
            <p:nvSpPr>
              <p:cNvPr id="206"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7"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8"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9"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grpSp>
      </p:grpSp>
      <p:grpSp>
        <p:nvGrpSpPr>
          <p:cNvPr id="210" name="Group 209"/>
          <p:cNvGrpSpPr/>
          <p:nvPr/>
        </p:nvGrpSpPr>
        <p:grpSpPr>
          <a:xfrm>
            <a:off x="9112668" y="4613548"/>
            <a:ext cx="802352" cy="802352"/>
            <a:chOff x="7698762" y="2205720"/>
            <a:chExt cx="802466" cy="802466"/>
          </a:xfrm>
        </p:grpSpPr>
        <p:sp>
          <p:nvSpPr>
            <p:cNvPr id="211" name="Oval 210"/>
            <p:cNvSpPr/>
            <p:nvPr/>
          </p:nvSpPr>
          <p:spPr bwMode="auto">
            <a:xfrm>
              <a:off x="7698762" y="2205720"/>
              <a:ext cx="802466" cy="802466"/>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2" name="Group 211"/>
            <p:cNvGrpSpPr/>
            <p:nvPr/>
          </p:nvGrpSpPr>
          <p:grpSpPr>
            <a:xfrm>
              <a:off x="7869696" y="2425433"/>
              <a:ext cx="446908" cy="366754"/>
              <a:chOff x="997724" y="2784661"/>
              <a:chExt cx="817590" cy="670956"/>
            </a:xfrm>
          </p:grpSpPr>
          <p:sp>
            <p:nvSpPr>
              <p:cNvPr id="213"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14"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15"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16"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17"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18"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grpSp>
      </p:grpSp>
      <p:grpSp>
        <p:nvGrpSpPr>
          <p:cNvPr id="94" name="app icon"/>
          <p:cNvGrpSpPr/>
          <p:nvPr/>
        </p:nvGrpSpPr>
        <p:grpSpPr>
          <a:xfrm>
            <a:off x="4314846" y="4212698"/>
            <a:ext cx="801700" cy="801700"/>
            <a:chOff x="212387" y="4377392"/>
            <a:chExt cx="891295" cy="891295"/>
          </a:xfrm>
        </p:grpSpPr>
        <p:sp>
          <p:nvSpPr>
            <p:cNvPr id="95" name="Oval 94"/>
            <p:cNvSpPr/>
            <p:nvPr/>
          </p:nvSpPr>
          <p:spPr bwMode="auto">
            <a:xfrm>
              <a:off x="212387" y="4377392"/>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6" name="Group 95"/>
            <p:cNvGrpSpPr/>
            <p:nvPr/>
          </p:nvGrpSpPr>
          <p:grpSpPr>
            <a:xfrm>
              <a:off x="440093" y="4621949"/>
              <a:ext cx="420968" cy="414938"/>
              <a:chOff x="9168011" y="5170684"/>
              <a:chExt cx="665163" cy="655637"/>
            </a:xfrm>
          </p:grpSpPr>
          <p:sp>
            <p:nvSpPr>
              <p:cNvPr id="97"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98"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99"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12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grpSp>
      </p:grpSp>
      <p:grpSp>
        <p:nvGrpSpPr>
          <p:cNvPr id="26" name="Group 25"/>
          <p:cNvGrpSpPr/>
          <p:nvPr/>
        </p:nvGrpSpPr>
        <p:grpSpPr>
          <a:xfrm>
            <a:off x="1004819" y="5840585"/>
            <a:ext cx="802352" cy="802352"/>
            <a:chOff x="7698762" y="2205720"/>
            <a:chExt cx="802466" cy="802466"/>
          </a:xfrm>
        </p:grpSpPr>
        <p:sp>
          <p:nvSpPr>
            <p:cNvPr id="59" name="Oval 58"/>
            <p:cNvSpPr/>
            <p:nvPr/>
          </p:nvSpPr>
          <p:spPr bwMode="auto">
            <a:xfrm>
              <a:off x="7698762" y="2205720"/>
              <a:ext cx="802466" cy="802466"/>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3" name="Group 22"/>
            <p:cNvGrpSpPr/>
            <p:nvPr/>
          </p:nvGrpSpPr>
          <p:grpSpPr>
            <a:xfrm>
              <a:off x="7869696" y="2425433"/>
              <a:ext cx="446908" cy="366754"/>
              <a:chOff x="997724" y="2784661"/>
              <a:chExt cx="817590" cy="670956"/>
            </a:xfrm>
          </p:grpSpPr>
          <p:sp>
            <p:nvSpPr>
              <p:cNvPr id="168"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69"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70"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71"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72"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73"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grpSp>
      </p:grpSp>
      <p:grpSp>
        <p:nvGrpSpPr>
          <p:cNvPr id="147" name="data icon"/>
          <p:cNvGrpSpPr/>
          <p:nvPr/>
        </p:nvGrpSpPr>
        <p:grpSpPr>
          <a:xfrm>
            <a:off x="3704855" y="2776890"/>
            <a:ext cx="722084" cy="722084"/>
            <a:chOff x="198951" y="5530831"/>
            <a:chExt cx="891295" cy="891295"/>
          </a:xfrm>
        </p:grpSpPr>
        <p:sp>
          <p:nvSpPr>
            <p:cNvPr id="148" name="Oval 147"/>
            <p:cNvSpPr/>
            <p:nvPr/>
          </p:nvSpPr>
          <p:spPr bwMode="auto">
            <a:xfrm>
              <a:off x="198951" y="5530831"/>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9" name="Group 148"/>
            <p:cNvGrpSpPr/>
            <p:nvPr/>
          </p:nvGrpSpPr>
          <p:grpSpPr>
            <a:xfrm>
              <a:off x="476195" y="5758998"/>
              <a:ext cx="346766" cy="459370"/>
              <a:chOff x="7063209" y="2163774"/>
              <a:chExt cx="658103" cy="834116"/>
            </a:xfrm>
          </p:grpSpPr>
          <p:sp>
            <p:nvSpPr>
              <p:cNvPr id="15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7"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8"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59"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0"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61"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103" name="device icon"/>
          <p:cNvGrpSpPr/>
          <p:nvPr/>
        </p:nvGrpSpPr>
        <p:grpSpPr>
          <a:xfrm>
            <a:off x="3004393" y="5183119"/>
            <a:ext cx="801700" cy="801700"/>
            <a:chOff x="8997952" y="1475844"/>
            <a:chExt cx="1187754" cy="1187754"/>
          </a:xfrm>
        </p:grpSpPr>
        <p:sp>
          <p:nvSpPr>
            <p:cNvPr id="104" name="Oval 103"/>
            <p:cNvSpPr/>
            <p:nvPr/>
          </p:nvSpPr>
          <p:spPr bwMode="auto">
            <a:xfrm>
              <a:off x="8997952" y="1475844"/>
              <a:ext cx="1187754" cy="1187754"/>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5" name="Group 104"/>
            <p:cNvGrpSpPr/>
            <p:nvPr/>
          </p:nvGrpSpPr>
          <p:grpSpPr>
            <a:xfrm>
              <a:off x="9290156" y="1848014"/>
              <a:ext cx="582659" cy="488371"/>
              <a:chOff x="4947743" y="5339803"/>
              <a:chExt cx="834475" cy="706436"/>
            </a:xfrm>
          </p:grpSpPr>
          <p:sp>
            <p:nvSpPr>
              <p:cNvPr id="106"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7"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8"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09"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10"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11"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128" name="Group 127"/>
          <p:cNvGrpSpPr/>
          <p:nvPr/>
        </p:nvGrpSpPr>
        <p:grpSpPr>
          <a:xfrm>
            <a:off x="1554555" y="3026652"/>
            <a:ext cx="1124552" cy="1124552"/>
            <a:chOff x="7698762" y="2205720"/>
            <a:chExt cx="802466" cy="802466"/>
          </a:xfrm>
        </p:grpSpPr>
        <p:sp>
          <p:nvSpPr>
            <p:cNvPr id="129" name="Oval 128"/>
            <p:cNvSpPr/>
            <p:nvPr/>
          </p:nvSpPr>
          <p:spPr bwMode="auto">
            <a:xfrm>
              <a:off x="7698762" y="2205720"/>
              <a:ext cx="802466" cy="802466"/>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0" name="Group 129"/>
            <p:cNvGrpSpPr/>
            <p:nvPr/>
          </p:nvGrpSpPr>
          <p:grpSpPr>
            <a:xfrm>
              <a:off x="7869696" y="2425433"/>
              <a:ext cx="446908" cy="366754"/>
              <a:chOff x="997724" y="2784661"/>
              <a:chExt cx="817590" cy="670956"/>
            </a:xfrm>
          </p:grpSpPr>
          <p:sp>
            <p:nvSpPr>
              <p:cNvPr id="131"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32"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33"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34"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35"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136"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grpSp>
      </p:grpSp>
      <p:grpSp>
        <p:nvGrpSpPr>
          <p:cNvPr id="167" name="data icon"/>
          <p:cNvGrpSpPr/>
          <p:nvPr/>
        </p:nvGrpSpPr>
        <p:grpSpPr>
          <a:xfrm>
            <a:off x="1798014" y="4711523"/>
            <a:ext cx="801700" cy="801700"/>
            <a:chOff x="198951" y="5530831"/>
            <a:chExt cx="891295" cy="891295"/>
          </a:xfrm>
        </p:grpSpPr>
        <p:sp>
          <p:nvSpPr>
            <p:cNvPr id="175" name="Oval 174"/>
            <p:cNvSpPr/>
            <p:nvPr/>
          </p:nvSpPr>
          <p:spPr bwMode="auto">
            <a:xfrm>
              <a:off x="198951" y="5530831"/>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6" name="Group 175"/>
            <p:cNvGrpSpPr/>
            <p:nvPr/>
          </p:nvGrpSpPr>
          <p:grpSpPr>
            <a:xfrm>
              <a:off x="476195" y="5758998"/>
              <a:ext cx="346766" cy="459370"/>
              <a:chOff x="7063209" y="2163774"/>
              <a:chExt cx="658103" cy="834116"/>
            </a:xfrm>
          </p:grpSpPr>
          <p:sp>
            <p:nvSpPr>
              <p:cNvPr id="17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7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79"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0"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1"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2"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3"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4"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5"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6"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7"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sp>
            <p:nvSpPr>
              <p:cNvPr id="188"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solidFill>
                    <a:srgbClr val="505050"/>
                  </a:solidFill>
                  <a:latin typeface="Segoe UI"/>
                </a:endParaRPr>
              </a:p>
            </p:txBody>
          </p:sp>
        </p:grpSp>
      </p:grpSp>
      <p:grpSp>
        <p:nvGrpSpPr>
          <p:cNvPr id="189" name="app icon"/>
          <p:cNvGrpSpPr/>
          <p:nvPr/>
        </p:nvGrpSpPr>
        <p:grpSpPr>
          <a:xfrm>
            <a:off x="422187" y="4130459"/>
            <a:ext cx="801700" cy="801700"/>
            <a:chOff x="212387" y="4377392"/>
            <a:chExt cx="891295" cy="891295"/>
          </a:xfrm>
        </p:grpSpPr>
        <p:sp>
          <p:nvSpPr>
            <p:cNvPr id="190" name="Oval 189"/>
            <p:cNvSpPr/>
            <p:nvPr/>
          </p:nvSpPr>
          <p:spPr bwMode="auto">
            <a:xfrm>
              <a:off x="212387" y="4377392"/>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1" name="Group 190"/>
            <p:cNvGrpSpPr/>
            <p:nvPr/>
          </p:nvGrpSpPr>
          <p:grpSpPr>
            <a:xfrm>
              <a:off x="440093" y="4621949"/>
              <a:ext cx="420968" cy="414938"/>
              <a:chOff x="9168011" y="5170684"/>
              <a:chExt cx="665163" cy="655637"/>
            </a:xfrm>
          </p:grpSpPr>
          <p:sp>
            <p:nvSpPr>
              <p:cNvPr id="192"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193"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194"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195"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grpSp>
      </p:grpSp>
      <p:grpSp>
        <p:nvGrpSpPr>
          <p:cNvPr id="196" name="app icon"/>
          <p:cNvGrpSpPr/>
          <p:nvPr/>
        </p:nvGrpSpPr>
        <p:grpSpPr>
          <a:xfrm>
            <a:off x="5787542" y="1908911"/>
            <a:ext cx="801700" cy="801700"/>
            <a:chOff x="212387" y="4377392"/>
            <a:chExt cx="891295" cy="891295"/>
          </a:xfrm>
        </p:grpSpPr>
        <p:sp>
          <p:nvSpPr>
            <p:cNvPr id="197" name="Oval 196"/>
            <p:cNvSpPr/>
            <p:nvPr/>
          </p:nvSpPr>
          <p:spPr bwMode="auto">
            <a:xfrm>
              <a:off x="212387" y="4377392"/>
              <a:ext cx="891295" cy="891295"/>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8" name="Group 197"/>
            <p:cNvGrpSpPr/>
            <p:nvPr/>
          </p:nvGrpSpPr>
          <p:grpSpPr>
            <a:xfrm>
              <a:off x="440093" y="4621949"/>
              <a:ext cx="420968" cy="414938"/>
              <a:chOff x="9168011" y="5170684"/>
              <a:chExt cx="665163" cy="655637"/>
            </a:xfrm>
          </p:grpSpPr>
          <p:sp>
            <p:nvSpPr>
              <p:cNvPr id="199"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0"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1"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sp>
            <p:nvSpPr>
              <p:cNvPr id="20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02">
                  <a:defRPr/>
                </a:pPr>
                <a:endParaRPr lang="en-US" b="1">
                  <a:ln w="12700">
                    <a:solidFill>
                      <a:srgbClr val="505050"/>
                    </a:solidFill>
                  </a:ln>
                  <a:solidFill>
                    <a:srgbClr val="002050"/>
                  </a:solidFill>
                  <a:latin typeface="Segoe UI"/>
                </a:endParaRPr>
              </a:p>
            </p:txBody>
          </p:sp>
        </p:grpSp>
      </p:grpSp>
      <p:grpSp>
        <p:nvGrpSpPr>
          <p:cNvPr id="219" name="Group 218"/>
          <p:cNvGrpSpPr/>
          <p:nvPr/>
        </p:nvGrpSpPr>
        <p:grpSpPr>
          <a:xfrm>
            <a:off x="5166581" y="3301267"/>
            <a:ext cx="802352" cy="802352"/>
            <a:chOff x="7698762" y="2205720"/>
            <a:chExt cx="802466" cy="802466"/>
          </a:xfrm>
        </p:grpSpPr>
        <p:sp>
          <p:nvSpPr>
            <p:cNvPr id="220" name="Oval 219"/>
            <p:cNvSpPr/>
            <p:nvPr/>
          </p:nvSpPr>
          <p:spPr bwMode="auto">
            <a:xfrm>
              <a:off x="7698762" y="2205720"/>
              <a:ext cx="802466" cy="802466"/>
            </a:xfrm>
            <a:prstGeom prst="ellipse">
              <a:avLst/>
            </a:prstGeom>
            <a:solidFill>
              <a:schemeClr val="bg1">
                <a:lumMod val="25000"/>
                <a:lumOff val="75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53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1" name="Group 220"/>
            <p:cNvGrpSpPr/>
            <p:nvPr/>
          </p:nvGrpSpPr>
          <p:grpSpPr>
            <a:xfrm>
              <a:off x="7869696" y="2425433"/>
              <a:ext cx="446908" cy="366754"/>
              <a:chOff x="997724" y="2784661"/>
              <a:chExt cx="817590" cy="670956"/>
            </a:xfrm>
          </p:grpSpPr>
          <p:sp>
            <p:nvSpPr>
              <p:cNvPr id="222"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23"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24"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25"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26"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sp>
            <p:nvSpPr>
              <p:cNvPr id="227"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02">
                  <a:defRPr/>
                </a:pPr>
                <a:endParaRPr lang="en-US">
                  <a:solidFill>
                    <a:srgbClr val="505050"/>
                  </a:solidFill>
                  <a:latin typeface="Segoe UI"/>
                </a:endParaRPr>
              </a:p>
            </p:txBody>
          </p:sp>
        </p:grpSp>
      </p:grpSp>
      <p:grpSp>
        <p:nvGrpSpPr>
          <p:cNvPr id="5" name="Cloud 8"/>
          <p:cNvGrpSpPr/>
          <p:nvPr/>
        </p:nvGrpSpPr>
        <p:grpSpPr>
          <a:xfrm>
            <a:off x="10568545" y="2241347"/>
            <a:ext cx="988791" cy="599419"/>
            <a:chOff x="10559830" y="1956596"/>
            <a:chExt cx="988930" cy="599503"/>
          </a:xfrm>
        </p:grpSpPr>
        <p:sp>
          <p:nvSpPr>
            <p:cNvPr id="240" name="Freeform 5"/>
            <p:cNvSpPr>
              <a:spLocks/>
            </p:cNvSpPr>
            <p:nvPr/>
          </p:nvSpPr>
          <p:spPr bwMode="auto">
            <a:xfrm>
              <a:off x="10559830" y="1956596"/>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246" name="Picture 34"/>
            <p:cNvPicPr>
              <a:picLocks noChangeAspect="1" noChangeArrowheads="1"/>
            </p:cNvPicPr>
            <p:nvPr/>
          </p:nvPicPr>
          <p:blipFill>
            <a:blip r:embed="rId3"/>
            <a:stretch>
              <a:fillRect/>
            </a:stretch>
          </p:blipFill>
          <p:spPr bwMode="auto">
            <a:xfrm>
              <a:off x="10825695" y="2025019"/>
              <a:ext cx="457200" cy="45720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4" name="Cloud 7"/>
          <p:cNvGrpSpPr/>
          <p:nvPr/>
        </p:nvGrpSpPr>
        <p:grpSpPr>
          <a:xfrm>
            <a:off x="7476434" y="1681287"/>
            <a:ext cx="988791" cy="599419"/>
            <a:chOff x="6849984" y="1708560"/>
            <a:chExt cx="988930" cy="599503"/>
          </a:xfrm>
        </p:grpSpPr>
        <p:sp>
          <p:nvSpPr>
            <p:cNvPr id="242" name="Freeform 5"/>
            <p:cNvSpPr>
              <a:spLocks/>
            </p:cNvSpPr>
            <p:nvPr/>
          </p:nvSpPr>
          <p:spPr bwMode="auto">
            <a:xfrm>
              <a:off x="6849984" y="1708560"/>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248" name="Picture 247"/>
            <p:cNvPicPr>
              <a:picLocks noChangeAspect="1" noChangeArrowheads="1"/>
            </p:cNvPicPr>
            <p:nvPr/>
          </p:nvPicPr>
          <p:blipFill>
            <a:blip r:embed="rId4"/>
            <a:stretch>
              <a:fillRect/>
            </a:stretch>
          </p:blipFill>
          <p:spPr bwMode="auto">
            <a:xfrm>
              <a:off x="7121412" y="1751877"/>
              <a:ext cx="457200" cy="457200"/>
            </a:xfrm>
            <a:prstGeom prst="ellipse">
              <a:avLst/>
            </a:prstGeom>
            <a:extLst>
              <a:ext uri="{909E8E84-426E-40DD-AFC4-6F175D3DCCD1}">
                <a14:hiddenFill xmlns:a14="http://schemas.microsoft.com/office/drawing/2010/main">
                  <a:solidFill>
                    <a:srgbClr val="FFFFFF"/>
                  </a:solidFill>
                </a14:hiddenFill>
              </a:ext>
            </a:extLst>
          </p:spPr>
        </p:pic>
      </p:grpSp>
      <p:grpSp>
        <p:nvGrpSpPr>
          <p:cNvPr id="3" name="Cloud 6"/>
          <p:cNvGrpSpPr/>
          <p:nvPr/>
        </p:nvGrpSpPr>
        <p:grpSpPr>
          <a:xfrm>
            <a:off x="2312290" y="2138829"/>
            <a:ext cx="988791" cy="599419"/>
            <a:chOff x="2044670" y="2055314"/>
            <a:chExt cx="988930" cy="599503"/>
          </a:xfrm>
        </p:grpSpPr>
        <p:sp>
          <p:nvSpPr>
            <p:cNvPr id="244" name="Freeform 5"/>
            <p:cNvSpPr>
              <a:spLocks/>
            </p:cNvSpPr>
            <p:nvPr/>
          </p:nvSpPr>
          <p:spPr bwMode="auto">
            <a:xfrm>
              <a:off x="2044670" y="2055314"/>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sp>
          <p:nvSpPr>
            <p:cNvPr id="346" name="Isosceles Triangle 345">
              <a:extLst>
                <a:ext uri="{FF2B5EF4-FFF2-40B4-BE49-F238E27FC236}">
                  <a16:creationId xmlns:a16="http://schemas.microsoft.com/office/drawing/2014/main" id="{2A910951-5E0A-438F-A680-A582D66644CB}"/>
                </a:ext>
              </a:extLst>
            </p:cNvPr>
            <p:cNvSpPr>
              <a:spLocks noChangeAspect="1"/>
            </p:cNvSpPr>
            <p:nvPr/>
          </p:nvSpPr>
          <p:spPr bwMode="auto">
            <a:xfrm>
              <a:off x="2317215" y="2140020"/>
              <a:ext cx="466710" cy="402336"/>
            </a:xfrm>
            <a:prstGeom prst="triangle">
              <a:avLst/>
            </a:pr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Freeform: Shape 244"/>
            <p:cNvSpPr>
              <a:spLocks noChangeAspect="1"/>
            </p:cNvSpPr>
            <p:nvPr/>
          </p:nvSpPr>
          <p:spPr bwMode="auto">
            <a:xfrm>
              <a:off x="2317215" y="2140832"/>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tx2"/>
            </a:solidFill>
            <a:ln w="152400"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Cloud 5"/>
          <p:cNvGrpSpPr/>
          <p:nvPr/>
        </p:nvGrpSpPr>
        <p:grpSpPr>
          <a:xfrm>
            <a:off x="9508041" y="3127555"/>
            <a:ext cx="1561811" cy="946792"/>
            <a:chOff x="8516083" y="2499299"/>
            <a:chExt cx="988930" cy="599503"/>
          </a:xfrm>
        </p:grpSpPr>
        <p:sp>
          <p:nvSpPr>
            <p:cNvPr id="241" name="Freeform 5"/>
            <p:cNvSpPr>
              <a:spLocks/>
            </p:cNvSpPr>
            <p:nvPr/>
          </p:nvSpPr>
          <p:spPr bwMode="auto">
            <a:xfrm>
              <a:off x="8516083" y="24992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229" name="Picture 228"/>
            <p:cNvPicPr>
              <a:picLocks noChangeAspect="1"/>
            </p:cNvPicPr>
            <p:nvPr/>
          </p:nvPicPr>
          <p:blipFill>
            <a:blip r:embed="rId5"/>
            <a:stretch>
              <a:fillRect/>
            </a:stretch>
          </p:blipFill>
          <p:spPr>
            <a:xfrm>
              <a:off x="8791368" y="2561926"/>
              <a:ext cx="457200" cy="457200"/>
            </a:xfrm>
            <a:prstGeom prst="ellipse">
              <a:avLst/>
            </a:prstGeom>
          </p:spPr>
        </p:pic>
      </p:grpSp>
      <p:grpSp>
        <p:nvGrpSpPr>
          <p:cNvPr id="18" name="Cloud 4"/>
          <p:cNvGrpSpPr/>
          <p:nvPr/>
        </p:nvGrpSpPr>
        <p:grpSpPr>
          <a:xfrm>
            <a:off x="154007" y="2464669"/>
            <a:ext cx="1346388" cy="823999"/>
            <a:chOff x="510813" y="1846999"/>
            <a:chExt cx="988930" cy="605231"/>
          </a:xfrm>
        </p:grpSpPr>
        <p:sp>
          <p:nvSpPr>
            <p:cNvPr id="237" name="Freeform 5"/>
            <p:cNvSpPr>
              <a:spLocks/>
            </p:cNvSpPr>
            <p:nvPr/>
          </p:nvSpPr>
          <p:spPr bwMode="auto">
            <a:xfrm>
              <a:off x="510813" y="18469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dirty="0">
                <a:solidFill>
                  <a:srgbClr val="505050"/>
                </a:solidFill>
                <a:latin typeface="Segoe UI"/>
              </a:endParaRPr>
            </a:p>
          </p:txBody>
        </p:sp>
        <p:pic>
          <p:nvPicPr>
            <p:cNvPr id="231" name="Picture 230"/>
            <p:cNvPicPr>
              <a:picLocks noChangeAspect="1"/>
            </p:cNvPicPr>
            <p:nvPr/>
          </p:nvPicPr>
          <p:blipFill>
            <a:blip r:embed="rId6"/>
            <a:stretch>
              <a:fillRect/>
            </a:stretch>
          </p:blipFill>
          <p:spPr>
            <a:xfrm>
              <a:off x="766137" y="1941362"/>
              <a:ext cx="510868" cy="510868"/>
            </a:xfrm>
            <a:prstGeom prst="rect">
              <a:avLst/>
            </a:prstGeom>
          </p:spPr>
        </p:pic>
      </p:grpSp>
      <p:grpSp>
        <p:nvGrpSpPr>
          <p:cNvPr id="14" name="Cloud 3"/>
          <p:cNvGrpSpPr/>
          <p:nvPr/>
        </p:nvGrpSpPr>
        <p:grpSpPr>
          <a:xfrm>
            <a:off x="9184619" y="2045411"/>
            <a:ext cx="988791" cy="599419"/>
            <a:chOff x="9185057" y="1427683"/>
            <a:chExt cx="988930" cy="599503"/>
          </a:xfrm>
        </p:grpSpPr>
        <p:sp>
          <p:nvSpPr>
            <p:cNvPr id="239" name="Freeform 5"/>
            <p:cNvSpPr>
              <a:spLocks/>
            </p:cNvSpPr>
            <p:nvPr/>
          </p:nvSpPr>
          <p:spPr bwMode="auto">
            <a:xfrm>
              <a:off x="9185057" y="142768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232" name="Picture 231"/>
            <p:cNvPicPr>
              <a:picLocks noChangeAspect="1"/>
            </p:cNvPicPr>
            <p:nvPr/>
          </p:nvPicPr>
          <p:blipFill>
            <a:blip r:embed="rId7"/>
            <a:stretch>
              <a:fillRect/>
            </a:stretch>
          </p:blipFill>
          <p:spPr>
            <a:xfrm>
              <a:off x="9469662" y="1523543"/>
              <a:ext cx="445899" cy="445899"/>
            </a:xfrm>
            <a:prstGeom prst="rect">
              <a:avLst/>
            </a:prstGeom>
          </p:spPr>
        </p:pic>
      </p:grpSp>
      <p:grpSp>
        <p:nvGrpSpPr>
          <p:cNvPr id="12" name="Cloud 2"/>
          <p:cNvGrpSpPr/>
          <p:nvPr/>
        </p:nvGrpSpPr>
        <p:grpSpPr>
          <a:xfrm>
            <a:off x="2612999" y="3649053"/>
            <a:ext cx="1361704" cy="825484"/>
            <a:chOff x="2738814" y="2609939"/>
            <a:chExt cx="988930" cy="599503"/>
          </a:xfrm>
        </p:grpSpPr>
        <p:sp>
          <p:nvSpPr>
            <p:cNvPr id="238" name="Freeform 5"/>
            <p:cNvSpPr>
              <a:spLocks/>
            </p:cNvSpPr>
            <p:nvPr/>
          </p:nvSpPr>
          <p:spPr bwMode="auto">
            <a:xfrm>
              <a:off x="2738814" y="260993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230" name="Picture 229"/>
            <p:cNvPicPr>
              <a:picLocks noChangeAspect="1"/>
            </p:cNvPicPr>
            <p:nvPr/>
          </p:nvPicPr>
          <p:blipFill>
            <a:blip r:embed="rId8"/>
            <a:stretch>
              <a:fillRect/>
            </a:stretch>
          </p:blipFill>
          <p:spPr>
            <a:xfrm>
              <a:off x="3059848" y="2791568"/>
              <a:ext cx="346863" cy="346863"/>
            </a:xfrm>
            <a:prstGeom prst="rect">
              <a:avLst/>
            </a:prstGeom>
          </p:spPr>
        </p:pic>
      </p:grpSp>
      <p:grpSp>
        <p:nvGrpSpPr>
          <p:cNvPr id="343" name="Cloud 1">
            <a:extLst>
              <a:ext uri="{FF2B5EF4-FFF2-40B4-BE49-F238E27FC236}">
                <a16:creationId xmlns:a16="http://schemas.microsoft.com/office/drawing/2014/main" id="{E24F4D8F-8810-4DF2-8EF5-779204C2E0CD}"/>
              </a:ext>
            </a:extLst>
          </p:cNvPr>
          <p:cNvGrpSpPr/>
          <p:nvPr/>
        </p:nvGrpSpPr>
        <p:grpSpPr>
          <a:xfrm>
            <a:off x="4253901" y="1827311"/>
            <a:ext cx="988791" cy="599419"/>
            <a:chOff x="4581980" y="1374053"/>
            <a:chExt cx="988930" cy="599503"/>
          </a:xfrm>
        </p:grpSpPr>
        <p:sp>
          <p:nvSpPr>
            <p:cNvPr id="344" name="Freeform 5">
              <a:extLst>
                <a:ext uri="{FF2B5EF4-FFF2-40B4-BE49-F238E27FC236}">
                  <a16:creationId xmlns:a16="http://schemas.microsoft.com/office/drawing/2014/main" id="{0CCA8863-28CE-40FA-888B-E537AB6F3F21}"/>
                </a:ext>
              </a:extLst>
            </p:cNvPr>
            <p:cNvSpPr>
              <a:spLocks/>
            </p:cNvSpPr>
            <p:nvPr/>
          </p:nvSpPr>
          <p:spPr bwMode="auto">
            <a:xfrm>
              <a:off x="4581980" y="137405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lumMod val="25000"/>
                <a:lumOff val="75000"/>
              </a:schemeClr>
            </a:solidFill>
            <a:ln w="15875">
              <a:noFill/>
            </a:ln>
            <a:extLst/>
          </p:spPr>
          <p:txBody>
            <a:bodyPr vert="horz" wrap="square" lIns="91427" tIns="45713" rIns="91427" bIns="45713" numCol="1" anchor="t" anchorCtr="0" compatLnSpc="1">
              <a:prstTxWarp prst="textNoShape">
                <a:avLst/>
              </a:prstTxWarp>
            </a:bodyPr>
            <a:lstStyle/>
            <a:p>
              <a:pPr defTabSz="914202">
                <a:defRPr/>
              </a:pPr>
              <a:endParaRPr lang="en-US">
                <a:solidFill>
                  <a:srgbClr val="505050"/>
                </a:solidFill>
                <a:latin typeface="Segoe UI"/>
              </a:endParaRPr>
            </a:p>
          </p:txBody>
        </p:sp>
        <p:pic>
          <p:nvPicPr>
            <p:cNvPr id="347" name="Picture 346">
              <a:extLst>
                <a:ext uri="{FF2B5EF4-FFF2-40B4-BE49-F238E27FC236}">
                  <a16:creationId xmlns:a16="http://schemas.microsoft.com/office/drawing/2014/main" id="{B7B56E2C-6423-49F5-909F-20D95CE83A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8504" y="1657505"/>
              <a:ext cx="831991" cy="175155"/>
            </a:xfrm>
            <a:prstGeom prst="rect">
              <a:avLst/>
            </a:prstGeom>
          </p:spPr>
        </p:pic>
      </p:grpSp>
      <p:sp>
        <p:nvSpPr>
          <p:cNvPr id="6" name="Title 5">
            <a:extLst>
              <a:ext uri="{FF2B5EF4-FFF2-40B4-BE49-F238E27FC236}">
                <a16:creationId xmlns:a16="http://schemas.microsoft.com/office/drawing/2014/main" id="{B23424F9-B82A-403F-921D-44758A4FBB3D}"/>
              </a:ext>
            </a:extLst>
          </p:cNvPr>
          <p:cNvSpPr>
            <a:spLocks noGrp="1"/>
          </p:cNvSpPr>
          <p:nvPr>
            <p:ph type="title"/>
          </p:nvPr>
        </p:nvSpPr>
        <p:spPr/>
        <p:txBody>
          <a:bodyPr>
            <a:normAutofit/>
          </a:bodyPr>
          <a:lstStyle/>
          <a:p>
            <a:r>
              <a:rPr lang="nb-NO"/>
              <a:t>Færre grenser, mer data, mer kompleksitet</a:t>
            </a:r>
          </a:p>
        </p:txBody>
      </p:sp>
    </p:spTree>
    <p:extLst>
      <p:ext uri="{BB962C8B-B14F-4D97-AF65-F5344CB8AC3E}">
        <p14:creationId xmlns:p14="http://schemas.microsoft.com/office/powerpoint/2010/main" val="20799931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48148E-6 L 0.12318 -1.48148E-6 " pathEditMode="relative" rAng="0" ptsTypes="AA">
                                      <p:cBhvr>
                                        <p:cTn id="6" dur="1000" fill="hold"/>
                                        <p:tgtEl>
                                          <p:spTgt spid="2"/>
                                        </p:tgtEl>
                                        <p:attrNameLst>
                                          <p:attrName>ppt_x</p:attrName>
                                          <p:attrName>ppt_y</p:attrName>
                                        </p:attrNameLst>
                                      </p:cBhvr>
                                      <p:rCtr x="6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3915-A546-4787-8EBB-E3D6F3CAE995}"/>
              </a:ext>
            </a:extLst>
          </p:cNvPr>
          <p:cNvSpPr>
            <a:spLocks noGrp="1"/>
          </p:cNvSpPr>
          <p:nvPr>
            <p:ph type="title"/>
          </p:nvPr>
        </p:nvSpPr>
        <p:spPr/>
        <p:txBody>
          <a:bodyPr/>
          <a:lstStyle/>
          <a:p>
            <a:r>
              <a:rPr lang="en-US" dirty="0"/>
              <a:t>Har du </a:t>
            </a:r>
            <a:r>
              <a:rPr lang="en-US" dirty="0" err="1"/>
              <a:t>kontroll</a:t>
            </a:r>
            <a:r>
              <a:rPr lang="en-US" dirty="0"/>
              <a:t> på Azure AD sign ins?</a:t>
            </a:r>
            <a:endParaRPr lang="nb-NO" dirty="0"/>
          </a:p>
        </p:txBody>
      </p:sp>
      <p:pic>
        <p:nvPicPr>
          <p:cNvPr id="3" name="Picture 2">
            <a:extLst>
              <a:ext uri="{FF2B5EF4-FFF2-40B4-BE49-F238E27FC236}">
                <a16:creationId xmlns:a16="http://schemas.microsoft.com/office/drawing/2014/main" id="{3730EE0A-0CC5-4F97-8C65-3FF4AD8D2D82}"/>
              </a:ext>
            </a:extLst>
          </p:cNvPr>
          <p:cNvPicPr>
            <a:picLocks noChangeAspect="1"/>
          </p:cNvPicPr>
          <p:nvPr/>
        </p:nvPicPr>
        <p:blipFill>
          <a:blip r:embed="rId2"/>
          <a:stretch>
            <a:fillRect/>
          </a:stretch>
        </p:blipFill>
        <p:spPr>
          <a:xfrm>
            <a:off x="233" y="419849"/>
            <a:ext cx="12191767" cy="5852048"/>
          </a:xfrm>
          <a:prstGeom prst="rect">
            <a:avLst/>
          </a:prstGeom>
        </p:spPr>
      </p:pic>
    </p:spTree>
    <p:extLst>
      <p:ext uri="{BB962C8B-B14F-4D97-AF65-F5344CB8AC3E}">
        <p14:creationId xmlns:p14="http://schemas.microsoft.com/office/powerpoint/2010/main" val="17346486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A66098A-CEF0-4A42-8D68-FAE6957392CF}"/>
              </a:ext>
            </a:extLst>
          </p:cNvPr>
          <p:cNvSpPr/>
          <p:nvPr/>
        </p:nvSpPr>
        <p:spPr bwMode="auto">
          <a:xfrm>
            <a:off x="6157758" y="1804149"/>
            <a:ext cx="2926327" cy="5052881"/>
          </a:xfrm>
          <a:prstGeom prst="rect">
            <a:avLst/>
          </a:prstGeom>
          <a:solidFill>
            <a:schemeClr val="bg1">
              <a:lumMod val="75000"/>
              <a:lumOff val="25000"/>
            </a:schemeClr>
          </a:solidFill>
          <a:ln w="34925">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48FDF7F-AEAF-454D-94C5-99F9601BC2EB}"/>
              </a:ext>
            </a:extLst>
          </p:cNvPr>
          <p:cNvGrpSpPr/>
          <p:nvPr/>
        </p:nvGrpSpPr>
        <p:grpSpPr>
          <a:xfrm>
            <a:off x="3048433" y="3354854"/>
            <a:ext cx="6095136" cy="1067855"/>
            <a:chOff x="3109119" y="3461409"/>
            <a:chExt cx="6218238" cy="1210235"/>
          </a:xfrm>
        </p:grpSpPr>
        <p:cxnSp>
          <p:nvCxnSpPr>
            <p:cNvPr id="9" name="Straight Connector 8">
              <a:extLst>
                <a:ext uri="{FF2B5EF4-FFF2-40B4-BE49-F238E27FC236}">
                  <a16:creationId xmlns:a16="http://schemas.microsoft.com/office/drawing/2014/main" id="{6EF96088-386C-4DBC-A2ED-443AA9883D7D}"/>
                </a:ext>
              </a:extLst>
            </p:cNvPr>
            <p:cNvCxnSpPr/>
            <p:nvPr/>
          </p:nvCxnSpPr>
          <p:spPr>
            <a:xfrm>
              <a:off x="3109119" y="3461409"/>
              <a:ext cx="0" cy="1210235"/>
            </a:xfrm>
            <a:prstGeom prst="line">
              <a:avLst/>
            </a:prstGeom>
            <a:ln w="1905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C7F614-6FB5-467A-B2AB-DAD02B3D9FA2}"/>
                </a:ext>
              </a:extLst>
            </p:cNvPr>
            <p:cNvCxnSpPr/>
            <p:nvPr/>
          </p:nvCxnSpPr>
          <p:spPr>
            <a:xfrm>
              <a:off x="6218238" y="3461409"/>
              <a:ext cx="0" cy="1210235"/>
            </a:xfrm>
            <a:prstGeom prst="line">
              <a:avLst/>
            </a:prstGeom>
            <a:ln w="1905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CEFC5D-7767-4CD0-8522-91810FDCFAE4}"/>
                </a:ext>
              </a:extLst>
            </p:cNvPr>
            <p:cNvCxnSpPr/>
            <p:nvPr/>
          </p:nvCxnSpPr>
          <p:spPr>
            <a:xfrm>
              <a:off x="9327357" y="3461409"/>
              <a:ext cx="0" cy="1210235"/>
            </a:xfrm>
            <a:prstGeom prst="line">
              <a:avLst/>
            </a:prstGeom>
            <a:ln w="1905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0">
            <a:extLst>
              <a:ext uri="{FF2B5EF4-FFF2-40B4-BE49-F238E27FC236}">
                <a16:creationId xmlns:a16="http://schemas.microsoft.com/office/drawing/2014/main" id="{706FEB66-13E3-49E4-A415-6A89378FA71B}"/>
              </a:ext>
            </a:extLst>
          </p:cNvPr>
          <p:cNvSpPr txBox="1"/>
          <p:nvPr/>
        </p:nvSpPr>
        <p:spPr>
          <a:xfrm>
            <a:off x="186469" y="2813652"/>
            <a:ext cx="2676363" cy="5811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04" fontAlgn="base">
              <a:lnSpc>
                <a:spcPct val="90000"/>
              </a:lnSpc>
              <a:spcBef>
                <a:spcPct val="0"/>
              </a:spcBef>
              <a:spcAft>
                <a:spcPct val="0"/>
              </a:spcAft>
              <a:defRPr/>
            </a:pPr>
            <a:r>
              <a:rPr lang="en-US" sz="1765" spc="295">
                <a:latin typeface="Segoe UI Semilight"/>
                <a:cs typeface="Segoe UI" pitchFamily="34" charset="0"/>
              </a:rPr>
              <a:t>Identity &amp; access management </a:t>
            </a:r>
          </a:p>
        </p:txBody>
      </p:sp>
      <p:grpSp>
        <p:nvGrpSpPr>
          <p:cNvPr id="3" name="Group 2">
            <a:extLst>
              <a:ext uri="{FF2B5EF4-FFF2-40B4-BE49-F238E27FC236}">
                <a16:creationId xmlns:a16="http://schemas.microsoft.com/office/drawing/2014/main" id="{C600ABB0-5242-4DB5-973F-78830A56911C}"/>
              </a:ext>
            </a:extLst>
          </p:cNvPr>
          <p:cNvGrpSpPr/>
          <p:nvPr/>
        </p:nvGrpSpPr>
        <p:grpSpPr>
          <a:xfrm>
            <a:off x="1141740" y="1937372"/>
            <a:ext cx="765816" cy="765816"/>
            <a:chOff x="953737" y="949788"/>
            <a:chExt cx="781282" cy="781282"/>
          </a:xfrm>
        </p:grpSpPr>
        <p:sp>
          <p:nvSpPr>
            <p:cNvPr id="4" name="Oval 3">
              <a:extLst>
                <a:ext uri="{FF2B5EF4-FFF2-40B4-BE49-F238E27FC236}">
                  <a16:creationId xmlns:a16="http://schemas.microsoft.com/office/drawing/2014/main" id="{6C831F4E-0DFB-44D2-969C-AEF103593067}"/>
                </a:ext>
              </a:extLst>
            </p:cNvPr>
            <p:cNvSpPr/>
            <p:nvPr/>
          </p:nvSpPr>
          <p:spPr bwMode="auto">
            <a:xfrm>
              <a:off x="953737" y="949788"/>
              <a:ext cx="781282" cy="781282"/>
            </a:xfrm>
            <a:prstGeom prst="ellipse">
              <a:avLst/>
            </a:prstGeom>
            <a:solidFill>
              <a:schemeClr val="bg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 name="ContactCard_EEBD">
              <a:extLst>
                <a:ext uri="{FF2B5EF4-FFF2-40B4-BE49-F238E27FC236}">
                  <a16:creationId xmlns:a16="http://schemas.microsoft.com/office/drawing/2014/main" id="{BD80CBA7-249A-4368-9010-3418F544228B}"/>
                </a:ext>
              </a:extLst>
            </p:cNvPr>
            <p:cNvSpPr>
              <a:spLocks noChangeAspect="1" noEditPoints="1"/>
            </p:cNvSpPr>
            <p:nvPr/>
          </p:nvSpPr>
          <p:spPr bwMode="auto">
            <a:xfrm>
              <a:off x="1115778" y="1172679"/>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914169">
                <a:defRPr/>
              </a:pPr>
              <a:endParaRPr lang="en-US" sz="1765">
                <a:solidFill>
                  <a:srgbClr val="505050"/>
                </a:solidFill>
                <a:latin typeface="Segoe UI"/>
              </a:endParaRPr>
            </a:p>
          </p:txBody>
        </p:sp>
      </p:grpSp>
      <p:sp>
        <p:nvSpPr>
          <p:cNvPr id="14" name="TextBox 10">
            <a:extLst>
              <a:ext uri="{FF2B5EF4-FFF2-40B4-BE49-F238E27FC236}">
                <a16:creationId xmlns:a16="http://schemas.microsoft.com/office/drawing/2014/main" id="{2C9303DB-B6E0-465F-95B5-D61C66C7877C}"/>
              </a:ext>
            </a:extLst>
          </p:cNvPr>
          <p:cNvSpPr txBox="1"/>
          <p:nvPr/>
        </p:nvSpPr>
        <p:spPr>
          <a:xfrm>
            <a:off x="6281605" y="2813652"/>
            <a:ext cx="2676363" cy="5811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04" fontAlgn="base">
              <a:lnSpc>
                <a:spcPct val="90000"/>
              </a:lnSpc>
              <a:spcBef>
                <a:spcPct val="0"/>
              </a:spcBef>
              <a:spcAft>
                <a:spcPct val="0"/>
              </a:spcAft>
              <a:defRPr/>
            </a:pPr>
            <a:r>
              <a:rPr lang="en-US" sz="1765" spc="295">
                <a:solidFill>
                  <a:srgbClr val="FFFFFF"/>
                </a:solidFill>
                <a:latin typeface="Segoe UI Semilight"/>
                <a:cs typeface="Segoe UI" pitchFamily="34" charset="0"/>
              </a:rPr>
              <a:t>Information protection</a:t>
            </a:r>
          </a:p>
        </p:txBody>
      </p:sp>
      <p:sp>
        <p:nvSpPr>
          <p:cNvPr id="15" name="TextBox 10">
            <a:extLst>
              <a:ext uri="{FF2B5EF4-FFF2-40B4-BE49-F238E27FC236}">
                <a16:creationId xmlns:a16="http://schemas.microsoft.com/office/drawing/2014/main" id="{333E7DAD-7660-43DC-B577-BD6DBB64CA69}"/>
              </a:ext>
            </a:extLst>
          </p:cNvPr>
          <p:cNvSpPr txBox="1"/>
          <p:nvPr/>
        </p:nvSpPr>
        <p:spPr>
          <a:xfrm>
            <a:off x="9329173" y="2813652"/>
            <a:ext cx="2676363" cy="5811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04" fontAlgn="base">
              <a:lnSpc>
                <a:spcPct val="90000"/>
              </a:lnSpc>
              <a:spcBef>
                <a:spcPct val="0"/>
              </a:spcBef>
              <a:spcAft>
                <a:spcPct val="0"/>
              </a:spcAft>
              <a:defRPr/>
            </a:pPr>
            <a:r>
              <a:rPr lang="en-US" sz="1765" spc="295">
                <a:latin typeface="Segoe UI Semilight"/>
                <a:cs typeface="Segoe UI" pitchFamily="34" charset="0"/>
              </a:rPr>
              <a:t>Security management</a:t>
            </a:r>
          </a:p>
        </p:txBody>
      </p:sp>
      <p:sp>
        <p:nvSpPr>
          <p:cNvPr id="16" name="TextBox 15">
            <a:extLst>
              <a:ext uri="{FF2B5EF4-FFF2-40B4-BE49-F238E27FC236}">
                <a16:creationId xmlns:a16="http://schemas.microsoft.com/office/drawing/2014/main" id="{8210547C-E8ED-4B5A-A288-58113FA14F36}"/>
              </a:ext>
            </a:extLst>
          </p:cNvPr>
          <p:cNvSpPr txBox="1"/>
          <p:nvPr/>
        </p:nvSpPr>
        <p:spPr>
          <a:xfrm>
            <a:off x="124711" y="3300797"/>
            <a:ext cx="2799879" cy="1175971"/>
          </a:xfrm>
          <a:prstGeom prst="rect">
            <a:avLst/>
          </a:prstGeom>
          <a:noFill/>
        </p:spPr>
        <p:txBody>
          <a:bodyPr wrap="square" lIns="89631" tIns="143387" rIns="179235" bIns="143387" rtlCol="0" anchor="ctr">
            <a:spAutoFit/>
          </a:bodyPr>
          <a:lstStyle/>
          <a:p>
            <a:pPr algn="ctr" defTabSz="913993">
              <a:lnSpc>
                <a:spcPct val="90000"/>
              </a:lnSpc>
              <a:spcAft>
                <a:spcPts val="588"/>
              </a:spcAft>
              <a:defRPr/>
            </a:pPr>
            <a:r>
              <a:rPr lang="en-US" sz="1600" kern="0">
                <a:latin typeface="Segoe UI"/>
                <a:ea typeface="Segoe UI Black" panose="020B0A02040204020203" pitchFamily="34" charset="0"/>
                <a:cs typeface="Segoe UI Semibold" panose="020B0702040204020203" pitchFamily="34" charset="0"/>
              </a:rPr>
              <a:t>Protect users’ identities &amp; control access to valuable resources based on user risk level</a:t>
            </a:r>
          </a:p>
        </p:txBody>
      </p:sp>
      <p:grpSp>
        <p:nvGrpSpPr>
          <p:cNvPr id="45" name="Group 44">
            <a:extLst>
              <a:ext uri="{FF2B5EF4-FFF2-40B4-BE49-F238E27FC236}">
                <a16:creationId xmlns:a16="http://schemas.microsoft.com/office/drawing/2014/main" id="{D245DDB9-75C2-4EBD-A97C-85F6EB60779E}"/>
              </a:ext>
            </a:extLst>
          </p:cNvPr>
          <p:cNvGrpSpPr/>
          <p:nvPr/>
        </p:nvGrpSpPr>
        <p:grpSpPr>
          <a:xfrm>
            <a:off x="4189308" y="1937372"/>
            <a:ext cx="765816" cy="765816"/>
            <a:chOff x="4273037" y="1975509"/>
            <a:chExt cx="781282" cy="781282"/>
          </a:xfrm>
        </p:grpSpPr>
        <p:sp>
          <p:nvSpPr>
            <p:cNvPr id="19" name="Oval 18">
              <a:extLst>
                <a:ext uri="{FF2B5EF4-FFF2-40B4-BE49-F238E27FC236}">
                  <a16:creationId xmlns:a16="http://schemas.microsoft.com/office/drawing/2014/main" id="{81C04C45-EA4F-4153-9724-4DE83FCFAB39}"/>
                </a:ext>
              </a:extLst>
            </p:cNvPr>
            <p:cNvSpPr/>
            <p:nvPr/>
          </p:nvSpPr>
          <p:spPr bwMode="auto">
            <a:xfrm rot="1643308">
              <a:off x="4273037" y="1975509"/>
              <a:ext cx="781282" cy="781282"/>
            </a:xfrm>
            <a:prstGeom prst="ellipse">
              <a:avLst/>
            </a:prstGeom>
            <a:solidFill>
              <a:schemeClr val="bg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0" name="Shield_EA18">
              <a:extLst>
                <a:ext uri="{FF2B5EF4-FFF2-40B4-BE49-F238E27FC236}">
                  <a16:creationId xmlns:a16="http://schemas.microsoft.com/office/drawing/2014/main" id="{025F8FDB-CAA5-4EDE-B5D5-5CDE1253C525}"/>
                </a:ext>
              </a:extLst>
            </p:cNvPr>
            <p:cNvSpPr>
              <a:spLocks noChangeAspect="1"/>
            </p:cNvSpPr>
            <p:nvPr/>
          </p:nvSpPr>
          <p:spPr bwMode="auto">
            <a:xfrm>
              <a:off x="4491906" y="2183270"/>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914169">
                <a:defRPr/>
              </a:pPr>
              <a:endParaRPr lang="en-US" sz="1765">
                <a:gradFill>
                  <a:gsLst>
                    <a:gs pos="0">
                      <a:srgbClr val="505050"/>
                    </a:gs>
                    <a:gs pos="100000">
                      <a:srgbClr val="505050"/>
                    </a:gs>
                  </a:gsLst>
                </a:gradFill>
                <a:latin typeface="Segoe UI"/>
              </a:endParaRPr>
            </a:p>
          </p:txBody>
        </p:sp>
      </p:grpSp>
      <p:grpSp>
        <p:nvGrpSpPr>
          <p:cNvPr id="44" name="Group 43">
            <a:extLst>
              <a:ext uri="{FF2B5EF4-FFF2-40B4-BE49-F238E27FC236}">
                <a16:creationId xmlns:a16="http://schemas.microsoft.com/office/drawing/2014/main" id="{B0EBA639-21DA-4261-9470-B11B6EFC4E33}"/>
              </a:ext>
            </a:extLst>
          </p:cNvPr>
          <p:cNvGrpSpPr/>
          <p:nvPr/>
        </p:nvGrpSpPr>
        <p:grpSpPr>
          <a:xfrm>
            <a:off x="7236877" y="1937372"/>
            <a:ext cx="765816" cy="765816"/>
            <a:chOff x="7382156" y="1975509"/>
            <a:chExt cx="781282" cy="781282"/>
          </a:xfrm>
        </p:grpSpPr>
        <p:sp>
          <p:nvSpPr>
            <p:cNvPr id="22" name="Oval 21">
              <a:extLst>
                <a:ext uri="{FF2B5EF4-FFF2-40B4-BE49-F238E27FC236}">
                  <a16:creationId xmlns:a16="http://schemas.microsoft.com/office/drawing/2014/main" id="{E0C0D46B-00FA-4350-B00A-BF75F47A1329}"/>
                </a:ext>
              </a:extLst>
            </p:cNvPr>
            <p:cNvSpPr/>
            <p:nvPr/>
          </p:nvSpPr>
          <p:spPr bwMode="auto">
            <a:xfrm rot="3422427">
              <a:off x="7382156" y="1975509"/>
              <a:ext cx="781282" cy="781282"/>
            </a:xfrm>
            <a:prstGeom prst="ellipse">
              <a:avLst/>
            </a:prstGeom>
            <a:solidFill>
              <a:schemeClr val="bg1">
                <a:lumMod val="25000"/>
                <a:lumOff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3" name="document_6">
              <a:extLst>
                <a:ext uri="{FF2B5EF4-FFF2-40B4-BE49-F238E27FC236}">
                  <a16:creationId xmlns:a16="http://schemas.microsoft.com/office/drawing/2014/main" id="{796652D3-1A48-41AA-901B-B4E433EFAE10}"/>
                </a:ext>
              </a:extLst>
            </p:cNvPr>
            <p:cNvSpPr>
              <a:spLocks noChangeAspect="1" noEditPoints="1"/>
            </p:cNvSpPr>
            <p:nvPr/>
          </p:nvSpPr>
          <p:spPr bwMode="auto">
            <a:xfrm>
              <a:off x="7626493" y="218327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914169">
                <a:defRPr/>
              </a:pPr>
              <a:endParaRPr lang="en-US" sz="1765">
                <a:solidFill>
                  <a:srgbClr val="505050"/>
                </a:solidFill>
                <a:latin typeface="Segoe UI"/>
              </a:endParaRPr>
            </a:p>
          </p:txBody>
        </p:sp>
      </p:grpSp>
      <p:grpSp>
        <p:nvGrpSpPr>
          <p:cNvPr id="43" name="Group 42">
            <a:extLst>
              <a:ext uri="{FF2B5EF4-FFF2-40B4-BE49-F238E27FC236}">
                <a16:creationId xmlns:a16="http://schemas.microsoft.com/office/drawing/2014/main" id="{D0D935D3-94B2-4E43-BA59-20744B852481}"/>
              </a:ext>
            </a:extLst>
          </p:cNvPr>
          <p:cNvGrpSpPr/>
          <p:nvPr/>
        </p:nvGrpSpPr>
        <p:grpSpPr>
          <a:xfrm>
            <a:off x="10284445" y="1937372"/>
            <a:ext cx="765816" cy="765816"/>
            <a:chOff x="10491275" y="1975509"/>
            <a:chExt cx="781282" cy="781282"/>
          </a:xfrm>
        </p:grpSpPr>
        <p:sp>
          <p:nvSpPr>
            <p:cNvPr id="25" name="Oval 24">
              <a:extLst>
                <a:ext uri="{FF2B5EF4-FFF2-40B4-BE49-F238E27FC236}">
                  <a16:creationId xmlns:a16="http://schemas.microsoft.com/office/drawing/2014/main" id="{363F979C-A9EC-4D4D-A6B9-79F7F9A41FAF}"/>
                </a:ext>
              </a:extLst>
            </p:cNvPr>
            <p:cNvSpPr/>
            <p:nvPr/>
          </p:nvSpPr>
          <p:spPr bwMode="auto">
            <a:xfrm rot="5400000">
              <a:off x="10491275" y="1975509"/>
              <a:ext cx="781282" cy="781282"/>
            </a:xfrm>
            <a:prstGeom prst="ellipse">
              <a:avLst/>
            </a:prstGeom>
            <a:solidFill>
              <a:schemeClr val="bg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6" name="key">
              <a:extLst>
                <a:ext uri="{FF2B5EF4-FFF2-40B4-BE49-F238E27FC236}">
                  <a16:creationId xmlns:a16="http://schemas.microsoft.com/office/drawing/2014/main" id="{E2AF6932-9679-4E51-880C-B0326A2718BD}"/>
                </a:ext>
              </a:extLst>
            </p:cNvPr>
            <p:cNvSpPr>
              <a:spLocks noChangeAspect="1" noEditPoints="1"/>
            </p:cNvSpPr>
            <p:nvPr/>
          </p:nvSpPr>
          <p:spPr bwMode="auto">
            <a:xfrm>
              <a:off x="10698093" y="218327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1" tIns="44815" rIns="89631" bIns="44815" numCol="1" anchor="t" anchorCtr="0" compatLnSpc="1">
              <a:prstTxWarp prst="textNoShape">
                <a:avLst/>
              </a:prstTxWarp>
            </a:bodyPr>
            <a:lstStyle/>
            <a:p>
              <a:pPr defTabSz="914169">
                <a:defRPr/>
              </a:pPr>
              <a:endParaRPr lang="en-US" sz="1765">
                <a:solidFill>
                  <a:srgbClr val="505050"/>
                </a:solidFill>
                <a:latin typeface="Segoe UI"/>
              </a:endParaRPr>
            </a:p>
          </p:txBody>
        </p:sp>
      </p:grpSp>
      <p:sp>
        <p:nvSpPr>
          <p:cNvPr id="28" name="TextBox 27">
            <a:extLst>
              <a:ext uri="{FF2B5EF4-FFF2-40B4-BE49-F238E27FC236}">
                <a16:creationId xmlns:a16="http://schemas.microsoft.com/office/drawing/2014/main" id="{E089053A-CCA2-438E-A9D0-E477292AB62A}"/>
              </a:ext>
            </a:extLst>
          </p:cNvPr>
          <p:cNvSpPr txBox="1"/>
          <p:nvPr/>
        </p:nvSpPr>
        <p:spPr>
          <a:xfrm>
            <a:off x="3172279" y="3411599"/>
            <a:ext cx="2799879" cy="954372"/>
          </a:xfrm>
          <a:prstGeom prst="rect">
            <a:avLst/>
          </a:prstGeom>
          <a:noFill/>
        </p:spPr>
        <p:txBody>
          <a:bodyPr wrap="square" lIns="89631" tIns="143387" rIns="179235" bIns="143387" rtlCol="0" anchor="ctr">
            <a:spAutoFit/>
          </a:bodyPr>
          <a:lstStyle/>
          <a:p>
            <a:pPr algn="ctr" defTabSz="913993">
              <a:lnSpc>
                <a:spcPct val="90000"/>
              </a:lnSpc>
              <a:spcAft>
                <a:spcPts val="588"/>
              </a:spcAft>
              <a:defRPr/>
            </a:pPr>
            <a:r>
              <a:rPr lang="en-US" sz="1600" kern="0">
                <a:latin typeface="Segoe UI"/>
                <a:ea typeface="Segoe UI Black" panose="020B0A02040204020203" pitchFamily="34" charset="0"/>
                <a:cs typeface="Segoe UI Semibold" panose="020B0702040204020203" pitchFamily="34" charset="0"/>
              </a:rPr>
              <a:t>Protect against advanced </a:t>
            </a:r>
            <a:br>
              <a:rPr lang="en-US" sz="1600" kern="0">
                <a:latin typeface="Segoe UI"/>
                <a:ea typeface="Segoe UI Black" panose="020B0A02040204020203" pitchFamily="34" charset="0"/>
                <a:cs typeface="Segoe UI Semibold" panose="020B0702040204020203" pitchFamily="34" charset="0"/>
              </a:rPr>
            </a:br>
            <a:r>
              <a:rPr lang="en-US" sz="1600" kern="0">
                <a:latin typeface="Segoe UI"/>
                <a:ea typeface="Segoe UI Black" panose="020B0A02040204020203" pitchFamily="34" charset="0"/>
                <a:cs typeface="Segoe UI Semibold" panose="020B0702040204020203" pitchFamily="34" charset="0"/>
              </a:rPr>
              <a:t>threats and recover quickly </a:t>
            </a:r>
            <a:br>
              <a:rPr lang="en-US" sz="1600" kern="0">
                <a:latin typeface="Segoe UI"/>
                <a:ea typeface="Segoe UI Black" panose="020B0A02040204020203" pitchFamily="34" charset="0"/>
                <a:cs typeface="Segoe UI Semibold" panose="020B0702040204020203" pitchFamily="34" charset="0"/>
              </a:rPr>
            </a:br>
            <a:r>
              <a:rPr lang="en-US" sz="1600" kern="0">
                <a:latin typeface="Segoe UI"/>
                <a:ea typeface="Segoe UI Black" panose="020B0A02040204020203" pitchFamily="34" charset="0"/>
                <a:cs typeface="Segoe UI Semibold" panose="020B0702040204020203" pitchFamily="34" charset="0"/>
              </a:rPr>
              <a:t>when attacked</a:t>
            </a:r>
          </a:p>
        </p:txBody>
      </p:sp>
      <p:sp>
        <p:nvSpPr>
          <p:cNvPr id="29" name="TextBox 28">
            <a:extLst>
              <a:ext uri="{FF2B5EF4-FFF2-40B4-BE49-F238E27FC236}">
                <a16:creationId xmlns:a16="http://schemas.microsoft.com/office/drawing/2014/main" id="{CD428826-C2CB-4A37-A064-54A20F7CF828}"/>
              </a:ext>
            </a:extLst>
          </p:cNvPr>
          <p:cNvSpPr txBox="1"/>
          <p:nvPr/>
        </p:nvSpPr>
        <p:spPr>
          <a:xfrm>
            <a:off x="6219847" y="3411596"/>
            <a:ext cx="2799879" cy="954372"/>
          </a:xfrm>
          <a:prstGeom prst="rect">
            <a:avLst/>
          </a:prstGeom>
          <a:noFill/>
        </p:spPr>
        <p:txBody>
          <a:bodyPr wrap="square" lIns="89631" tIns="143387" rIns="179235" bIns="143387" rtlCol="0" anchor="ctr">
            <a:spAutoFit/>
          </a:bodyPr>
          <a:lstStyle/>
          <a:p>
            <a:pPr algn="ctr" defTabSz="913993">
              <a:lnSpc>
                <a:spcPct val="90000"/>
              </a:lnSpc>
              <a:spcAft>
                <a:spcPts val="588"/>
              </a:spcAft>
              <a:defRPr/>
            </a:pPr>
            <a:r>
              <a:rPr lang="en-US" sz="1600" kern="0">
                <a:solidFill>
                  <a:srgbClr val="FFFFFF"/>
                </a:solidFill>
                <a:latin typeface="Segoe UI"/>
                <a:ea typeface="Segoe UI Black" panose="020B0A02040204020203" pitchFamily="34" charset="0"/>
                <a:cs typeface="Segoe UI Semibold" panose="020B0702040204020203" pitchFamily="34" charset="0"/>
              </a:rPr>
              <a:t>Ensure documents and emails are seen only by authorized people</a:t>
            </a:r>
          </a:p>
        </p:txBody>
      </p:sp>
      <p:sp>
        <p:nvSpPr>
          <p:cNvPr id="30" name="TextBox 29">
            <a:extLst>
              <a:ext uri="{FF2B5EF4-FFF2-40B4-BE49-F238E27FC236}">
                <a16:creationId xmlns:a16="http://schemas.microsoft.com/office/drawing/2014/main" id="{B58E281D-DE0D-4DAA-81E3-38DA051F237F}"/>
              </a:ext>
            </a:extLst>
          </p:cNvPr>
          <p:cNvSpPr txBox="1"/>
          <p:nvPr/>
        </p:nvSpPr>
        <p:spPr>
          <a:xfrm>
            <a:off x="9267415" y="3522396"/>
            <a:ext cx="2799879" cy="732773"/>
          </a:xfrm>
          <a:prstGeom prst="rect">
            <a:avLst/>
          </a:prstGeom>
          <a:noFill/>
        </p:spPr>
        <p:txBody>
          <a:bodyPr wrap="square" lIns="89631" tIns="143387" rIns="179235" bIns="143387" rtlCol="0" anchor="ctr">
            <a:spAutoFit/>
          </a:bodyPr>
          <a:lstStyle/>
          <a:p>
            <a:pPr algn="ctr" defTabSz="913993">
              <a:lnSpc>
                <a:spcPct val="90000"/>
              </a:lnSpc>
              <a:spcAft>
                <a:spcPts val="588"/>
              </a:spcAft>
              <a:defRPr/>
            </a:pPr>
            <a:r>
              <a:rPr lang="en-US" sz="1600" kern="0">
                <a:latin typeface="Segoe UI"/>
                <a:ea typeface="Segoe UI Black" panose="020B0A02040204020203" pitchFamily="34" charset="0"/>
                <a:cs typeface="Segoe UI Semibold" panose="020B0702040204020203" pitchFamily="34" charset="0"/>
              </a:rPr>
              <a:t>Gain visibility and control </a:t>
            </a:r>
            <a:br>
              <a:rPr lang="en-US" sz="1600" kern="0">
                <a:latin typeface="Segoe UI"/>
                <a:ea typeface="Segoe UI Black" panose="020B0A02040204020203" pitchFamily="34" charset="0"/>
                <a:cs typeface="Segoe UI Semibold" panose="020B0702040204020203" pitchFamily="34" charset="0"/>
              </a:rPr>
            </a:br>
            <a:r>
              <a:rPr lang="en-US" sz="1600" kern="0">
                <a:latin typeface="Segoe UI"/>
                <a:ea typeface="Segoe UI Black" panose="020B0A02040204020203" pitchFamily="34" charset="0"/>
                <a:cs typeface="Segoe UI Semibold" panose="020B0702040204020203" pitchFamily="34" charset="0"/>
              </a:rPr>
              <a:t>over security tools</a:t>
            </a:r>
          </a:p>
        </p:txBody>
      </p:sp>
      <p:grpSp>
        <p:nvGrpSpPr>
          <p:cNvPr id="49" name="Group 48">
            <a:extLst>
              <a:ext uri="{FF2B5EF4-FFF2-40B4-BE49-F238E27FC236}">
                <a16:creationId xmlns:a16="http://schemas.microsoft.com/office/drawing/2014/main" id="{9C0597F5-65AE-4A4C-A771-23F233FFB1C5}"/>
              </a:ext>
            </a:extLst>
          </p:cNvPr>
          <p:cNvGrpSpPr/>
          <p:nvPr/>
        </p:nvGrpSpPr>
        <p:grpSpPr>
          <a:xfrm>
            <a:off x="868" y="4414801"/>
            <a:ext cx="12176691" cy="2557257"/>
            <a:chOff x="0" y="4502973"/>
            <a:chExt cx="12422621" cy="2608905"/>
          </a:xfrm>
        </p:grpSpPr>
        <p:sp>
          <p:nvSpPr>
            <p:cNvPr id="38" name="Rectangle 37">
              <a:extLst>
                <a:ext uri="{FF2B5EF4-FFF2-40B4-BE49-F238E27FC236}">
                  <a16:creationId xmlns:a16="http://schemas.microsoft.com/office/drawing/2014/main" id="{5B51B92E-F618-4F27-B8F9-24351C4414E6}"/>
                </a:ext>
              </a:extLst>
            </p:cNvPr>
            <p:cNvSpPr/>
            <p:nvPr/>
          </p:nvSpPr>
          <p:spPr bwMode="auto">
            <a:xfrm>
              <a:off x="0" y="4505661"/>
              <a:ext cx="6225464" cy="24888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2400">
                <a:solidFill>
                  <a:schemeClr val="tx1"/>
                </a:solidFill>
                <a:latin typeface="Segoe UI"/>
              </a:endParaRPr>
            </a:p>
          </p:txBody>
        </p:sp>
        <p:sp>
          <p:nvSpPr>
            <p:cNvPr id="33" name="Rectangle 32">
              <a:extLst>
                <a:ext uri="{FF2B5EF4-FFF2-40B4-BE49-F238E27FC236}">
                  <a16:creationId xmlns:a16="http://schemas.microsoft.com/office/drawing/2014/main" id="{03C9C36A-9E52-476C-9237-92F34476E6B5}"/>
                </a:ext>
              </a:extLst>
            </p:cNvPr>
            <p:cNvSpPr/>
            <p:nvPr/>
          </p:nvSpPr>
          <p:spPr bwMode="auto">
            <a:xfrm>
              <a:off x="9334582" y="4502973"/>
              <a:ext cx="3088039" cy="24888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4" fontAlgn="base">
                <a:spcBef>
                  <a:spcPct val="0"/>
                </a:spcBef>
                <a:spcAft>
                  <a:spcPct val="0"/>
                </a:spcAft>
                <a:defRPr/>
              </a:pPr>
              <a:endParaRPr lang="en-US" sz="2400">
                <a:solidFill>
                  <a:schemeClr val="tx1"/>
                </a:solidFill>
                <a:latin typeface="Segoe UI"/>
              </a:endParaRPr>
            </a:p>
          </p:txBody>
        </p:sp>
        <p:sp>
          <p:nvSpPr>
            <p:cNvPr id="39" name="TextBox 38">
              <a:extLst>
                <a:ext uri="{FF2B5EF4-FFF2-40B4-BE49-F238E27FC236}">
                  <a16:creationId xmlns:a16="http://schemas.microsoft.com/office/drawing/2014/main" id="{1EE4E0BD-ECD5-47FE-B75E-4D27DE05F633}"/>
                </a:ext>
              </a:extLst>
            </p:cNvPr>
            <p:cNvSpPr txBox="1"/>
            <p:nvPr/>
          </p:nvSpPr>
          <p:spPr>
            <a:xfrm>
              <a:off x="6344585" y="4587107"/>
              <a:ext cx="2856426" cy="2524771"/>
            </a:xfrm>
            <a:prstGeom prst="rect">
              <a:avLst/>
            </a:prstGeom>
            <a:noFill/>
          </p:spPr>
          <p:txBody>
            <a:bodyPr wrap="square" lIns="89631" tIns="143387" rIns="179235" bIns="143387" rtlCol="0">
              <a:spAutoFit/>
            </a:bodyPr>
            <a:lstStyle/>
            <a:p>
              <a:pPr algn="ctr" defTabSz="913993">
                <a:lnSpc>
                  <a:spcPct val="90000"/>
                </a:lnSpc>
                <a:spcAft>
                  <a:spcPts val="588"/>
                </a:spcAft>
                <a:defRPr/>
              </a:pPr>
              <a:r>
                <a:rPr lang="en-US" sz="1600" b="1" kern="0">
                  <a:latin typeface="Segoe UI"/>
                  <a:ea typeface="Segoe UI Black" panose="020B0A02040204020203" pitchFamily="34" charset="0"/>
                  <a:cs typeface="Segoe UI Semibold" panose="020B0702040204020203" pitchFamily="34" charset="0"/>
                </a:rPr>
                <a:t>Azure Information Protection</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Office 365 Data Loss Prevention</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Windows Information Protection</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Microsoft Cloud App Security</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Office 365 Advanced Security Mgmt.</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Microsoft Intune</a:t>
              </a:r>
            </a:p>
          </p:txBody>
        </p:sp>
        <p:sp>
          <p:nvSpPr>
            <p:cNvPr id="40" name="TextBox 39">
              <a:extLst>
                <a:ext uri="{FF2B5EF4-FFF2-40B4-BE49-F238E27FC236}">
                  <a16:creationId xmlns:a16="http://schemas.microsoft.com/office/drawing/2014/main" id="{4426F69F-B5F4-4043-B53D-AA00C2E598ED}"/>
                </a:ext>
              </a:extLst>
            </p:cNvPr>
            <p:cNvSpPr txBox="1"/>
            <p:nvPr/>
          </p:nvSpPr>
          <p:spPr>
            <a:xfrm>
              <a:off x="3235464" y="4587107"/>
              <a:ext cx="2856426" cy="1717809"/>
            </a:xfrm>
            <a:prstGeom prst="rect">
              <a:avLst/>
            </a:prstGeom>
            <a:noFill/>
          </p:spPr>
          <p:txBody>
            <a:bodyPr wrap="square" lIns="89631" tIns="143387" rIns="179235" bIns="143387" rtlCol="0">
              <a:spAutoFit/>
            </a:bodyPr>
            <a:lstStyle/>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Advanced Threat Analytics</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Windows Defender </a:t>
              </a:r>
              <a:br>
                <a:rPr lang="en-US" sz="1400" kern="0">
                  <a:latin typeface="Segoe UI"/>
                  <a:ea typeface="Segoe UI Black" panose="020B0A02040204020203" pitchFamily="34" charset="0"/>
                  <a:cs typeface="Segoe UI Semibold" panose="020B0702040204020203" pitchFamily="34" charset="0"/>
                </a:rPr>
              </a:br>
              <a:r>
                <a:rPr lang="en-US" sz="1400" kern="0">
                  <a:latin typeface="Segoe UI"/>
                  <a:ea typeface="Segoe UI Black" panose="020B0A02040204020203" pitchFamily="34" charset="0"/>
                  <a:cs typeface="Segoe UI Semibold" panose="020B0702040204020203" pitchFamily="34" charset="0"/>
                </a:rPr>
                <a:t>Advanced Threat Protection</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Office 365 Advanced Threat Protection</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Office 365 Threat Intelligence</a:t>
              </a:r>
            </a:p>
          </p:txBody>
        </p:sp>
        <p:sp>
          <p:nvSpPr>
            <p:cNvPr id="41" name="TextBox 40">
              <a:extLst>
                <a:ext uri="{FF2B5EF4-FFF2-40B4-BE49-F238E27FC236}">
                  <a16:creationId xmlns:a16="http://schemas.microsoft.com/office/drawing/2014/main" id="{C7CDAD4E-3933-41C3-A3CD-EB2C69D69E4D}"/>
                </a:ext>
              </a:extLst>
            </p:cNvPr>
            <p:cNvSpPr txBox="1"/>
            <p:nvPr/>
          </p:nvSpPr>
          <p:spPr>
            <a:xfrm>
              <a:off x="126347" y="4587107"/>
              <a:ext cx="2856426" cy="1322179"/>
            </a:xfrm>
            <a:prstGeom prst="rect">
              <a:avLst/>
            </a:prstGeom>
            <a:noFill/>
          </p:spPr>
          <p:txBody>
            <a:bodyPr wrap="square" lIns="89631" tIns="143387" rIns="179235" bIns="143387" rtlCol="0">
              <a:spAutoFit/>
            </a:bodyPr>
            <a:lstStyle/>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Azure Active Directory</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Conditional Access</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Windows Hello</a:t>
              </a:r>
            </a:p>
            <a:p>
              <a:pPr algn="ctr" defTabSz="913993">
                <a:lnSpc>
                  <a:spcPct val="90000"/>
                </a:lnSpc>
                <a:spcAft>
                  <a:spcPts val="588"/>
                </a:spcAft>
                <a:defRPr/>
              </a:pPr>
              <a:r>
                <a:rPr lang="en-US" sz="1400" kern="0">
                  <a:latin typeface="Segoe UI"/>
                  <a:ea typeface="Segoe UI Black" panose="020B0A02040204020203" pitchFamily="34" charset="0"/>
                  <a:cs typeface="Segoe UI Semibold" panose="020B0702040204020203" pitchFamily="34" charset="0"/>
                </a:rPr>
                <a:t>Windows Credential Guard</a:t>
              </a:r>
            </a:p>
          </p:txBody>
        </p:sp>
        <p:sp>
          <p:nvSpPr>
            <p:cNvPr id="42" name="TextBox 41">
              <a:extLst>
                <a:ext uri="{FF2B5EF4-FFF2-40B4-BE49-F238E27FC236}">
                  <a16:creationId xmlns:a16="http://schemas.microsoft.com/office/drawing/2014/main" id="{F2BF7A5E-31F4-48D9-9E72-422C928E943A}"/>
                </a:ext>
              </a:extLst>
            </p:cNvPr>
            <p:cNvSpPr txBox="1"/>
            <p:nvPr/>
          </p:nvSpPr>
          <p:spPr>
            <a:xfrm>
              <a:off x="9453703" y="4587107"/>
              <a:ext cx="2856426" cy="1243681"/>
            </a:xfrm>
            <a:prstGeom prst="rect">
              <a:avLst/>
            </a:prstGeom>
            <a:noFill/>
          </p:spPr>
          <p:txBody>
            <a:bodyPr wrap="square" lIns="89631" tIns="143387" rIns="179235" bIns="143387" rtlCol="0">
              <a:spAutoFit/>
            </a:bodyPr>
            <a:lstStyle/>
            <a:p>
              <a:pPr algn="ctr" defTabSz="913993">
                <a:lnSpc>
                  <a:spcPct val="90000"/>
                </a:lnSpc>
                <a:spcAft>
                  <a:spcPts val="588"/>
                </a:spcAft>
                <a:defRPr/>
              </a:pPr>
              <a:r>
                <a:rPr lang="en-US" sz="1400" kern="0" dirty="0">
                  <a:latin typeface="Segoe UI"/>
                  <a:ea typeface="Segoe UI Black" panose="020B0A02040204020203" pitchFamily="34" charset="0"/>
                  <a:cs typeface="Segoe UI Semibold" panose="020B0702040204020203" pitchFamily="34" charset="0"/>
                </a:rPr>
                <a:t>Azure Security Center</a:t>
              </a:r>
            </a:p>
            <a:p>
              <a:pPr algn="ctr" defTabSz="913993">
                <a:lnSpc>
                  <a:spcPct val="90000"/>
                </a:lnSpc>
                <a:spcAft>
                  <a:spcPts val="588"/>
                </a:spcAft>
                <a:defRPr/>
              </a:pPr>
              <a:r>
                <a:rPr lang="en-US" sz="1400" kern="0" dirty="0">
                  <a:latin typeface="Segoe UI"/>
                  <a:ea typeface="Segoe UI Black" panose="020B0A02040204020203" pitchFamily="34" charset="0"/>
                  <a:cs typeface="Segoe UI Semibold" panose="020B0702040204020203" pitchFamily="34" charset="0"/>
                </a:rPr>
                <a:t>Office 365 Security Center</a:t>
              </a:r>
            </a:p>
            <a:p>
              <a:pPr algn="ctr" defTabSz="913993">
                <a:lnSpc>
                  <a:spcPct val="90000"/>
                </a:lnSpc>
                <a:spcAft>
                  <a:spcPts val="588"/>
                </a:spcAft>
                <a:defRPr/>
              </a:pPr>
              <a:r>
                <a:rPr lang="en-US" sz="1400" kern="0" dirty="0">
                  <a:latin typeface="Segoe UI"/>
                  <a:ea typeface="Segoe UI Black" panose="020B0A02040204020203" pitchFamily="34" charset="0"/>
                  <a:cs typeface="Segoe UI Semibold" panose="020B0702040204020203" pitchFamily="34" charset="0"/>
                </a:rPr>
                <a:t>Windows Defender Security Center</a:t>
              </a:r>
            </a:p>
          </p:txBody>
        </p:sp>
      </p:grpSp>
      <p:sp>
        <p:nvSpPr>
          <p:cNvPr id="47" name="TextBox 10">
            <a:extLst>
              <a:ext uri="{FF2B5EF4-FFF2-40B4-BE49-F238E27FC236}">
                <a16:creationId xmlns:a16="http://schemas.microsoft.com/office/drawing/2014/main" id="{1CEA8A6E-9EA8-4CFE-B2DC-EFE8575E4E3D}"/>
              </a:ext>
            </a:extLst>
          </p:cNvPr>
          <p:cNvSpPr txBox="1"/>
          <p:nvPr/>
        </p:nvSpPr>
        <p:spPr>
          <a:xfrm>
            <a:off x="3502571" y="2813652"/>
            <a:ext cx="2139295" cy="5811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04" fontAlgn="base">
              <a:lnSpc>
                <a:spcPct val="90000"/>
              </a:lnSpc>
              <a:spcBef>
                <a:spcPct val="0"/>
              </a:spcBef>
              <a:spcAft>
                <a:spcPct val="0"/>
              </a:spcAft>
              <a:defRPr/>
            </a:pPr>
            <a:r>
              <a:rPr lang="en-US" sz="1765" spc="295">
                <a:latin typeface="Segoe UI Semilight"/>
                <a:cs typeface="Segoe UI" pitchFamily="34" charset="0"/>
              </a:rPr>
              <a:t>Threat protection</a:t>
            </a:r>
          </a:p>
        </p:txBody>
      </p:sp>
      <p:sp>
        <p:nvSpPr>
          <p:cNvPr id="6" name="Title 5">
            <a:extLst>
              <a:ext uri="{FF2B5EF4-FFF2-40B4-BE49-F238E27FC236}">
                <a16:creationId xmlns:a16="http://schemas.microsoft.com/office/drawing/2014/main" id="{9172EB82-D431-4FA3-B908-80F18791ED90}"/>
              </a:ext>
            </a:extLst>
          </p:cNvPr>
          <p:cNvSpPr>
            <a:spLocks noGrp="1"/>
          </p:cNvSpPr>
          <p:nvPr>
            <p:ph type="title"/>
          </p:nvPr>
        </p:nvSpPr>
        <p:spPr/>
        <p:txBody>
          <a:bodyPr>
            <a:normAutofit/>
          </a:bodyPr>
          <a:lstStyle/>
          <a:p>
            <a:r>
              <a:rPr lang="en-US"/>
              <a:t>Microsoft Information Protection </a:t>
            </a:r>
            <a:r>
              <a:rPr lang="en-US" err="1"/>
              <a:t>Løsninger</a:t>
            </a:r>
            <a:endParaRPr lang="nb-NO"/>
          </a:p>
        </p:txBody>
      </p:sp>
    </p:spTree>
    <p:extLst>
      <p:ext uri="{BB962C8B-B14F-4D97-AF65-F5344CB8AC3E}">
        <p14:creationId xmlns:p14="http://schemas.microsoft.com/office/powerpoint/2010/main" val="725344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B950BB-DC4A-4F6C-9A4B-9E1EFEF33013}"/>
              </a:ext>
            </a:extLst>
          </p:cNvPr>
          <p:cNvGrpSpPr/>
          <p:nvPr/>
        </p:nvGrpSpPr>
        <p:grpSpPr>
          <a:xfrm>
            <a:off x="1938715" y="1995957"/>
            <a:ext cx="8314571" cy="424704"/>
            <a:chOff x="1850349" y="1757168"/>
            <a:chExt cx="8481294" cy="433220"/>
          </a:xfrm>
        </p:grpSpPr>
        <p:cxnSp>
          <p:nvCxnSpPr>
            <p:cNvPr id="4" name="Straight Connector 3">
              <a:extLst>
                <a:ext uri="{FF2B5EF4-FFF2-40B4-BE49-F238E27FC236}">
                  <a16:creationId xmlns:a16="http://schemas.microsoft.com/office/drawing/2014/main" id="{C41D1733-7049-432C-9520-5E0738CA5BED}"/>
                </a:ext>
              </a:extLst>
            </p:cNvPr>
            <p:cNvCxnSpPr/>
            <p:nvPr/>
          </p:nvCxnSpPr>
          <p:spPr>
            <a:xfrm flipV="1">
              <a:off x="1850349" y="1757168"/>
              <a:ext cx="0" cy="433220"/>
            </a:xfrm>
            <a:prstGeom prst="line">
              <a:avLst/>
            </a:prstGeom>
            <a:ln w="19050">
              <a:solidFill>
                <a:schemeClr val="bg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1DB7F4-FB28-4495-B8E6-C115A411ED50}"/>
                </a:ext>
              </a:extLst>
            </p:cNvPr>
            <p:cNvCxnSpPr/>
            <p:nvPr/>
          </p:nvCxnSpPr>
          <p:spPr>
            <a:xfrm flipV="1">
              <a:off x="10331643" y="1757168"/>
              <a:ext cx="0" cy="433220"/>
            </a:xfrm>
            <a:prstGeom prst="line">
              <a:avLst/>
            </a:prstGeom>
            <a:ln w="19050">
              <a:solidFill>
                <a:schemeClr val="bg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D45FF7-9713-41C2-A091-53478A4B3F70}"/>
                </a:ext>
              </a:extLst>
            </p:cNvPr>
            <p:cNvCxnSpPr>
              <a:cxnSpLocks/>
            </p:cNvCxnSpPr>
            <p:nvPr/>
          </p:nvCxnSpPr>
          <p:spPr>
            <a:xfrm>
              <a:off x="1850349" y="1757168"/>
              <a:ext cx="8481294" cy="0"/>
            </a:xfrm>
            <a:prstGeom prst="line">
              <a:avLst/>
            </a:prstGeom>
            <a:ln w="19050">
              <a:solidFill>
                <a:schemeClr val="bg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F6B25805-2EC1-434B-83EA-7746A635B0BD}"/>
              </a:ext>
            </a:extLst>
          </p:cNvPr>
          <p:cNvSpPr/>
          <p:nvPr/>
        </p:nvSpPr>
        <p:spPr bwMode="auto">
          <a:xfrm>
            <a:off x="1165852" y="270364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00"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5C2969D3-2526-43BA-A1F0-9A5B1DADCEF2}"/>
              </a:ext>
            </a:extLst>
          </p:cNvPr>
          <p:cNvSpPr txBox="1"/>
          <p:nvPr/>
        </p:nvSpPr>
        <p:spPr>
          <a:xfrm>
            <a:off x="514160" y="4129326"/>
            <a:ext cx="2599632" cy="717140"/>
          </a:xfrm>
          <a:prstGeom prst="rect">
            <a:avLst/>
          </a:prstGeom>
          <a:noFill/>
        </p:spPr>
        <p:txBody>
          <a:bodyPr wrap="square" lIns="89643" tIns="143427" rIns="89643" bIns="143427" rtlCol="0">
            <a:noAutofit/>
          </a:bodyPr>
          <a:lstStyle/>
          <a:p>
            <a:pPr algn="ctr" defTabSz="914344">
              <a:lnSpc>
                <a:spcPct val="90000"/>
              </a:lnSpc>
              <a:spcAft>
                <a:spcPts val="588"/>
              </a:spcAft>
              <a:defRPr/>
            </a:pPr>
            <a:r>
              <a:rPr lang="en-US" sz="1961">
                <a:latin typeface="Segoe UI Semibold" panose="020B0702040204020203" pitchFamily="34" charset="0"/>
                <a:cs typeface="Segoe UI Semibold" panose="020B0702040204020203" pitchFamily="34" charset="0"/>
              </a:rPr>
              <a:t>Detect</a:t>
            </a:r>
          </a:p>
        </p:txBody>
      </p:sp>
      <p:sp>
        <p:nvSpPr>
          <p:cNvPr id="34" name="TextBox 33">
            <a:extLst>
              <a:ext uri="{FF2B5EF4-FFF2-40B4-BE49-F238E27FC236}">
                <a16:creationId xmlns:a16="http://schemas.microsoft.com/office/drawing/2014/main" id="{80B71F20-0C6A-4CDC-8838-833B78091643}"/>
              </a:ext>
            </a:extLst>
          </p:cNvPr>
          <p:cNvSpPr txBox="1"/>
          <p:nvPr/>
        </p:nvSpPr>
        <p:spPr>
          <a:xfrm>
            <a:off x="514160" y="4871296"/>
            <a:ext cx="2599632" cy="724005"/>
          </a:xfrm>
          <a:prstGeom prst="rect">
            <a:avLst/>
          </a:prstGeom>
          <a:noFill/>
        </p:spPr>
        <p:txBody>
          <a:bodyPr wrap="square" lIns="89643" tIns="143427" rIns="89643" bIns="143427" rtlCol="0">
            <a:spAutoFit/>
          </a:bodyPr>
          <a:lstStyle/>
          <a:p>
            <a:pPr algn="ctr" defTabSz="914344">
              <a:lnSpc>
                <a:spcPct val="90000"/>
              </a:lnSpc>
              <a:spcAft>
                <a:spcPts val="588"/>
              </a:spcAft>
              <a:defRPr/>
            </a:pPr>
            <a:r>
              <a:rPr lang="en-US" sz="1568">
                <a:latin typeface="Segoe UI"/>
              </a:rPr>
              <a:t>Scan &amp; detect sensitive data based on policy</a:t>
            </a:r>
          </a:p>
        </p:txBody>
      </p:sp>
      <p:sp>
        <p:nvSpPr>
          <p:cNvPr id="44" name="Oval 43">
            <a:extLst>
              <a:ext uri="{FF2B5EF4-FFF2-40B4-BE49-F238E27FC236}">
                <a16:creationId xmlns:a16="http://schemas.microsoft.com/office/drawing/2014/main" id="{4585F3A1-8640-4F99-AB07-092B98561A75}"/>
              </a:ext>
            </a:extLst>
          </p:cNvPr>
          <p:cNvSpPr/>
          <p:nvPr/>
        </p:nvSpPr>
        <p:spPr bwMode="auto">
          <a:xfrm>
            <a:off x="3900865" y="270364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00"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26E47206-9F04-49A8-A7B6-0B603B91E791}"/>
              </a:ext>
            </a:extLst>
          </p:cNvPr>
          <p:cNvSpPr txBox="1"/>
          <p:nvPr/>
        </p:nvSpPr>
        <p:spPr>
          <a:xfrm>
            <a:off x="3249173" y="4129326"/>
            <a:ext cx="2599632" cy="717140"/>
          </a:xfrm>
          <a:prstGeom prst="rect">
            <a:avLst/>
          </a:prstGeom>
          <a:noFill/>
        </p:spPr>
        <p:txBody>
          <a:bodyPr wrap="square" lIns="89643" tIns="143427" rIns="89643" bIns="143427" rtlCol="0">
            <a:noAutofit/>
          </a:bodyPr>
          <a:lstStyle/>
          <a:p>
            <a:pPr algn="ctr" defTabSz="914344">
              <a:lnSpc>
                <a:spcPct val="90000"/>
              </a:lnSpc>
              <a:spcAft>
                <a:spcPts val="588"/>
              </a:spcAft>
              <a:defRPr/>
            </a:pPr>
            <a:r>
              <a:rPr lang="en-US" sz="1961">
                <a:latin typeface="Segoe UI Semibold" panose="020B0702040204020203" pitchFamily="34" charset="0"/>
                <a:cs typeface="Segoe UI Semibold" panose="020B0702040204020203" pitchFamily="34" charset="0"/>
              </a:rPr>
              <a:t>Classify</a:t>
            </a:r>
          </a:p>
        </p:txBody>
      </p:sp>
      <p:sp>
        <p:nvSpPr>
          <p:cNvPr id="43" name="TextBox 42">
            <a:extLst>
              <a:ext uri="{FF2B5EF4-FFF2-40B4-BE49-F238E27FC236}">
                <a16:creationId xmlns:a16="http://schemas.microsoft.com/office/drawing/2014/main" id="{5F39E249-D743-47D3-8CF5-A11E8BA1D8C7}"/>
              </a:ext>
            </a:extLst>
          </p:cNvPr>
          <p:cNvSpPr txBox="1"/>
          <p:nvPr/>
        </p:nvSpPr>
        <p:spPr>
          <a:xfrm>
            <a:off x="3249173" y="4871296"/>
            <a:ext cx="2599632" cy="724005"/>
          </a:xfrm>
          <a:prstGeom prst="rect">
            <a:avLst/>
          </a:prstGeom>
          <a:noFill/>
        </p:spPr>
        <p:txBody>
          <a:bodyPr wrap="square" lIns="89643" tIns="143427" rIns="89643" bIns="143427" rtlCol="0">
            <a:spAutoFit/>
          </a:bodyPr>
          <a:lstStyle/>
          <a:p>
            <a:pPr algn="ctr" defTabSz="914344">
              <a:lnSpc>
                <a:spcPct val="90000"/>
              </a:lnSpc>
              <a:spcAft>
                <a:spcPts val="588"/>
              </a:spcAft>
              <a:defRPr/>
            </a:pPr>
            <a:r>
              <a:rPr lang="en-US" sz="1568">
                <a:latin typeface="Segoe UI"/>
              </a:rPr>
              <a:t>Classify data and apply labels based on sensitivity</a:t>
            </a:r>
          </a:p>
        </p:txBody>
      </p:sp>
      <p:sp>
        <p:nvSpPr>
          <p:cNvPr id="51" name="Oval 50">
            <a:extLst>
              <a:ext uri="{FF2B5EF4-FFF2-40B4-BE49-F238E27FC236}">
                <a16:creationId xmlns:a16="http://schemas.microsoft.com/office/drawing/2014/main" id="{E5FB13FD-232D-4C79-A688-E629A0FA536A}"/>
              </a:ext>
            </a:extLst>
          </p:cNvPr>
          <p:cNvSpPr/>
          <p:nvPr/>
        </p:nvSpPr>
        <p:spPr bwMode="auto">
          <a:xfrm>
            <a:off x="6635879" y="270364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00"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A2E55263-E2AD-4AC8-906B-5D6667D56B4B}"/>
              </a:ext>
            </a:extLst>
          </p:cNvPr>
          <p:cNvSpPr txBox="1"/>
          <p:nvPr/>
        </p:nvSpPr>
        <p:spPr>
          <a:xfrm>
            <a:off x="5984187" y="4129326"/>
            <a:ext cx="2599632" cy="717140"/>
          </a:xfrm>
          <a:prstGeom prst="rect">
            <a:avLst/>
          </a:prstGeom>
          <a:noFill/>
        </p:spPr>
        <p:txBody>
          <a:bodyPr wrap="square" lIns="89643" tIns="143427" rIns="89643" bIns="143427" rtlCol="0">
            <a:noAutofit/>
          </a:bodyPr>
          <a:lstStyle/>
          <a:p>
            <a:pPr algn="ctr" defTabSz="914344">
              <a:lnSpc>
                <a:spcPct val="90000"/>
              </a:lnSpc>
              <a:spcAft>
                <a:spcPts val="588"/>
              </a:spcAft>
              <a:defRPr/>
            </a:pPr>
            <a:r>
              <a:rPr lang="en-US" sz="1961">
                <a:latin typeface="Segoe UI Semibold" panose="020B0702040204020203" pitchFamily="34" charset="0"/>
                <a:cs typeface="Segoe UI Semibold" panose="020B0702040204020203" pitchFamily="34" charset="0"/>
              </a:rPr>
              <a:t>Protect</a:t>
            </a:r>
          </a:p>
        </p:txBody>
      </p:sp>
      <p:sp>
        <p:nvSpPr>
          <p:cNvPr id="50" name="TextBox 49">
            <a:extLst>
              <a:ext uri="{FF2B5EF4-FFF2-40B4-BE49-F238E27FC236}">
                <a16:creationId xmlns:a16="http://schemas.microsoft.com/office/drawing/2014/main" id="{88E2CFD9-2C83-4A62-BAD8-F53B3FFC0101}"/>
              </a:ext>
            </a:extLst>
          </p:cNvPr>
          <p:cNvSpPr txBox="1"/>
          <p:nvPr/>
        </p:nvSpPr>
        <p:spPr>
          <a:xfrm>
            <a:off x="5984187" y="4871297"/>
            <a:ext cx="2599632" cy="941180"/>
          </a:xfrm>
          <a:prstGeom prst="rect">
            <a:avLst/>
          </a:prstGeom>
          <a:noFill/>
        </p:spPr>
        <p:txBody>
          <a:bodyPr wrap="square" lIns="89643" tIns="143427" rIns="89643" bIns="143427" rtlCol="0">
            <a:spAutoFit/>
          </a:bodyPr>
          <a:lstStyle/>
          <a:p>
            <a:pPr algn="ctr" defTabSz="914344">
              <a:lnSpc>
                <a:spcPct val="90000"/>
              </a:lnSpc>
              <a:spcAft>
                <a:spcPts val="588"/>
              </a:spcAft>
              <a:defRPr/>
            </a:pPr>
            <a:r>
              <a:rPr lang="en-US" sz="1568">
                <a:latin typeface="Segoe UI"/>
              </a:rPr>
              <a:t>Apply protection actions, including encryption, access restrictions</a:t>
            </a:r>
          </a:p>
        </p:txBody>
      </p:sp>
      <p:sp>
        <p:nvSpPr>
          <p:cNvPr id="57" name="Oval 56">
            <a:extLst>
              <a:ext uri="{FF2B5EF4-FFF2-40B4-BE49-F238E27FC236}">
                <a16:creationId xmlns:a16="http://schemas.microsoft.com/office/drawing/2014/main" id="{8382AAD8-825B-474E-B455-0E1C47E8C545}"/>
              </a:ext>
            </a:extLst>
          </p:cNvPr>
          <p:cNvSpPr/>
          <p:nvPr/>
        </p:nvSpPr>
        <p:spPr bwMode="auto">
          <a:xfrm>
            <a:off x="9444511" y="270364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00"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BE26B524-5E80-4166-87FA-3E876EDDC470}"/>
              </a:ext>
            </a:extLst>
          </p:cNvPr>
          <p:cNvSpPr txBox="1"/>
          <p:nvPr/>
        </p:nvSpPr>
        <p:spPr>
          <a:xfrm>
            <a:off x="8792819" y="4129326"/>
            <a:ext cx="2599632" cy="717140"/>
          </a:xfrm>
          <a:prstGeom prst="rect">
            <a:avLst/>
          </a:prstGeom>
          <a:noFill/>
        </p:spPr>
        <p:txBody>
          <a:bodyPr wrap="square" lIns="89643" tIns="143427" rIns="89643" bIns="143427" rtlCol="0">
            <a:noAutofit/>
          </a:bodyPr>
          <a:lstStyle/>
          <a:p>
            <a:pPr algn="ctr" defTabSz="914344">
              <a:lnSpc>
                <a:spcPct val="90000"/>
              </a:lnSpc>
              <a:spcAft>
                <a:spcPts val="588"/>
              </a:spcAft>
              <a:defRPr/>
            </a:pPr>
            <a:r>
              <a:rPr lang="en-US" sz="1961">
                <a:latin typeface="Segoe UI Semibold" panose="020B0702040204020203" pitchFamily="34" charset="0"/>
                <a:cs typeface="Segoe UI Semibold" panose="020B0702040204020203" pitchFamily="34" charset="0"/>
              </a:rPr>
              <a:t>Monitor</a:t>
            </a:r>
          </a:p>
        </p:txBody>
      </p:sp>
      <p:sp>
        <p:nvSpPr>
          <p:cNvPr id="56" name="TextBox 55">
            <a:extLst>
              <a:ext uri="{FF2B5EF4-FFF2-40B4-BE49-F238E27FC236}">
                <a16:creationId xmlns:a16="http://schemas.microsoft.com/office/drawing/2014/main" id="{B48C5F16-4E51-4C05-8307-1AB7C0CCDE24}"/>
              </a:ext>
            </a:extLst>
          </p:cNvPr>
          <p:cNvSpPr txBox="1"/>
          <p:nvPr/>
        </p:nvSpPr>
        <p:spPr>
          <a:xfrm>
            <a:off x="8719199" y="4871297"/>
            <a:ext cx="2746872" cy="724005"/>
          </a:xfrm>
          <a:prstGeom prst="rect">
            <a:avLst/>
          </a:prstGeom>
          <a:noFill/>
        </p:spPr>
        <p:txBody>
          <a:bodyPr wrap="square" lIns="89643" tIns="143427" rIns="89643" bIns="143427" rtlCol="0">
            <a:spAutoFit/>
          </a:bodyPr>
          <a:lstStyle/>
          <a:p>
            <a:pPr algn="ctr" defTabSz="914344">
              <a:lnSpc>
                <a:spcPct val="90000"/>
              </a:lnSpc>
              <a:spcAft>
                <a:spcPts val="588"/>
              </a:spcAft>
              <a:defRPr/>
            </a:pPr>
            <a:r>
              <a:rPr lang="en-US" sz="1568">
                <a:latin typeface="Segoe UI"/>
              </a:rPr>
              <a:t>Reporting, alerts, remediation</a:t>
            </a:r>
          </a:p>
        </p:txBody>
      </p:sp>
      <p:grpSp>
        <p:nvGrpSpPr>
          <p:cNvPr id="59" name="Group 58">
            <a:extLst>
              <a:ext uri="{FF2B5EF4-FFF2-40B4-BE49-F238E27FC236}">
                <a16:creationId xmlns:a16="http://schemas.microsoft.com/office/drawing/2014/main" id="{679780A8-7BB3-4032-A2D2-4591DA0F8DA8}"/>
              </a:ext>
            </a:extLst>
          </p:cNvPr>
          <p:cNvGrpSpPr/>
          <p:nvPr/>
        </p:nvGrpSpPr>
        <p:grpSpPr>
          <a:xfrm flipH="1">
            <a:off x="1491546" y="3045085"/>
            <a:ext cx="644861" cy="502273"/>
            <a:chOff x="1790537" y="4477537"/>
            <a:chExt cx="957883" cy="746082"/>
          </a:xfrm>
          <a:solidFill>
            <a:schemeClr val="bg1"/>
          </a:solidFill>
        </p:grpSpPr>
        <p:sp>
          <p:nvSpPr>
            <p:cNvPr id="60" name="Freeform 1">
              <a:extLst>
                <a:ext uri="{FF2B5EF4-FFF2-40B4-BE49-F238E27FC236}">
                  <a16:creationId xmlns:a16="http://schemas.microsoft.com/office/drawing/2014/main" id="{27CFBEDA-1261-41B8-9BBF-2E79DDAC68DA}"/>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a:extLst/>
          </p:spPr>
          <p:txBody>
            <a:bodyPr wrap="none" anchor="ctr"/>
            <a:lstStyle/>
            <a:p>
              <a:pPr defTabSz="932395">
                <a:defRPr/>
              </a:pPr>
              <a:endParaRPr lang="en-US" sz="1836" kern="0">
                <a:solidFill>
                  <a:sysClr val="windowText" lastClr="000000"/>
                </a:solidFill>
                <a:latin typeface="Segoe UI"/>
              </a:endParaRPr>
            </a:p>
          </p:txBody>
        </p:sp>
        <p:sp>
          <p:nvSpPr>
            <p:cNvPr id="61" name="Freeform 2">
              <a:extLst>
                <a:ext uri="{FF2B5EF4-FFF2-40B4-BE49-F238E27FC236}">
                  <a16:creationId xmlns:a16="http://schemas.microsoft.com/office/drawing/2014/main" id="{B776714B-0BBC-498E-B09D-A449496A1805}"/>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a:extLst/>
          </p:spPr>
          <p:txBody>
            <a:bodyPr wrap="none" anchor="ctr"/>
            <a:lstStyle/>
            <a:p>
              <a:pPr defTabSz="932395">
                <a:defRPr/>
              </a:pPr>
              <a:endParaRPr lang="en-US" sz="1836" kern="0">
                <a:solidFill>
                  <a:sysClr val="windowText" lastClr="000000"/>
                </a:solidFill>
                <a:latin typeface="Segoe UI"/>
              </a:endParaRPr>
            </a:p>
          </p:txBody>
        </p:sp>
      </p:grpSp>
      <p:grpSp>
        <p:nvGrpSpPr>
          <p:cNvPr id="62" name="Group 61">
            <a:extLst>
              <a:ext uri="{FF2B5EF4-FFF2-40B4-BE49-F238E27FC236}">
                <a16:creationId xmlns:a16="http://schemas.microsoft.com/office/drawing/2014/main" id="{510AE215-A140-45E8-9A77-F5E9259794EF}"/>
              </a:ext>
            </a:extLst>
          </p:cNvPr>
          <p:cNvGrpSpPr/>
          <p:nvPr/>
        </p:nvGrpSpPr>
        <p:grpSpPr>
          <a:xfrm>
            <a:off x="6970540" y="3086577"/>
            <a:ext cx="626929" cy="671236"/>
            <a:chOff x="2974460" y="2070859"/>
            <a:chExt cx="227410" cy="243482"/>
          </a:xfrm>
          <a:solidFill>
            <a:schemeClr val="bg1"/>
          </a:solidFill>
        </p:grpSpPr>
        <p:sp>
          <p:nvSpPr>
            <p:cNvPr id="69" name="Rectangle 2042">
              <a:extLst>
                <a:ext uri="{FF2B5EF4-FFF2-40B4-BE49-F238E27FC236}">
                  <a16:creationId xmlns:a16="http://schemas.microsoft.com/office/drawing/2014/main" id="{0A9F603A-2313-4105-9BC2-C7FCEA6976A2}"/>
                </a:ext>
              </a:extLst>
            </p:cNvPr>
            <p:cNvSpPr>
              <a:spLocks noChangeArrowheads="1"/>
            </p:cNvSpPr>
            <p:nvPr/>
          </p:nvSpPr>
          <p:spPr bwMode="auto">
            <a:xfrm>
              <a:off x="3080532" y="2238001"/>
              <a:ext cx="15268" cy="15268"/>
            </a:xfrm>
            <a:prstGeom prst="rect">
              <a:avLst/>
            </a:prstGeom>
            <a:grpFill/>
            <a:ln>
              <a:noFill/>
            </a:ln>
          </p:spPr>
          <p:txBody>
            <a:bodyPr vert="horz" wrap="square" lIns="89643" tIns="44821" rIns="89643" bIns="44821" numCol="1" anchor="t" anchorCtr="0" compatLnSpc="1">
              <a:prstTxWarp prst="textNoShape">
                <a:avLst/>
              </a:prstTxWarp>
            </a:bodyPr>
            <a:lstStyle/>
            <a:p>
              <a:pPr defTabSz="896364">
                <a:defRPr/>
              </a:pPr>
              <a:endParaRPr lang="en-US" sz="1765">
                <a:solidFill>
                  <a:srgbClr val="505050"/>
                </a:solidFill>
                <a:latin typeface="Segoe UI"/>
              </a:endParaRPr>
            </a:p>
          </p:txBody>
        </p:sp>
        <p:sp>
          <p:nvSpPr>
            <p:cNvPr id="74" name="Rectangle 2043">
              <a:extLst>
                <a:ext uri="{FF2B5EF4-FFF2-40B4-BE49-F238E27FC236}">
                  <a16:creationId xmlns:a16="http://schemas.microsoft.com/office/drawing/2014/main" id="{8DDFE1D5-369A-41CA-99A6-610F7EA7411C}"/>
                </a:ext>
              </a:extLst>
            </p:cNvPr>
            <p:cNvSpPr>
              <a:spLocks noChangeArrowheads="1"/>
            </p:cNvSpPr>
            <p:nvPr/>
          </p:nvSpPr>
          <p:spPr bwMode="auto">
            <a:xfrm>
              <a:off x="3080532" y="2116662"/>
              <a:ext cx="15268" cy="106071"/>
            </a:xfrm>
            <a:prstGeom prst="rect">
              <a:avLst/>
            </a:prstGeom>
            <a:grpFill/>
            <a:ln>
              <a:noFill/>
            </a:ln>
          </p:spPr>
          <p:txBody>
            <a:bodyPr vert="horz" wrap="square" lIns="89643" tIns="44821" rIns="89643" bIns="44821" numCol="1" anchor="t" anchorCtr="0" compatLnSpc="1">
              <a:prstTxWarp prst="textNoShape">
                <a:avLst/>
              </a:prstTxWarp>
            </a:bodyPr>
            <a:lstStyle/>
            <a:p>
              <a:pPr defTabSz="896364">
                <a:defRPr/>
              </a:pPr>
              <a:endParaRPr lang="en-US" sz="1765">
                <a:solidFill>
                  <a:srgbClr val="505050"/>
                </a:solidFill>
                <a:latin typeface="Segoe UI"/>
              </a:endParaRPr>
            </a:p>
          </p:txBody>
        </p:sp>
        <p:sp>
          <p:nvSpPr>
            <p:cNvPr id="76" name="Freeform 2044">
              <a:extLst>
                <a:ext uri="{FF2B5EF4-FFF2-40B4-BE49-F238E27FC236}">
                  <a16:creationId xmlns:a16="http://schemas.microsoft.com/office/drawing/2014/main" id="{5A263C97-F037-47A6-A0A4-4ACC2018DE89}"/>
                </a:ext>
              </a:extLst>
            </p:cNvPr>
            <p:cNvSpPr>
              <a:spLocks noEditPoints="1"/>
            </p:cNvSpPr>
            <p:nvPr/>
          </p:nvSpPr>
          <p:spPr bwMode="auto">
            <a:xfrm>
              <a:off x="2974460" y="2070859"/>
              <a:ext cx="227410" cy="243482"/>
            </a:xfrm>
            <a:custGeom>
              <a:avLst/>
              <a:gdLst>
                <a:gd name="T0" fmla="*/ 60 w 120"/>
                <a:gd name="T1" fmla="*/ 128 h 128"/>
                <a:gd name="T2" fmla="*/ 58 w 120"/>
                <a:gd name="T3" fmla="*/ 127 h 128"/>
                <a:gd name="T4" fmla="*/ 0 w 120"/>
                <a:gd name="T5" fmla="*/ 48 h 128"/>
                <a:gd name="T6" fmla="*/ 0 w 120"/>
                <a:gd name="T7" fmla="*/ 16 h 128"/>
                <a:gd name="T8" fmla="*/ 4 w 120"/>
                <a:gd name="T9" fmla="*/ 16 h 128"/>
                <a:gd name="T10" fmla="*/ 38 w 120"/>
                <a:gd name="T11" fmla="*/ 7 h 128"/>
                <a:gd name="T12" fmla="*/ 60 w 120"/>
                <a:gd name="T13" fmla="*/ 0 h 128"/>
                <a:gd name="T14" fmla="*/ 83 w 120"/>
                <a:gd name="T15" fmla="*/ 7 h 128"/>
                <a:gd name="T16" fmla="*/ 116 w 120"/>
                <a:gd name="T17" fmla="*/ 16 h 128"/>
                <a:gd name="T18" fmla="*/ 120 w 120"/>
                <a:gd name="T19" fmla="*/ 16 h 128"/>
                <a:gd name="T20" fmla="*/ 120 w 120"/>
                <a:gd name="T21" fmla="*/ 48 h 128"/>
                <a:gd name="T22" fmla="*/ 62 w 120"/>
                <a:gd name="T23" fmla="*/ 127 h 128"/>
                <a:gd name="T24" fmla="*/ 60 w 120"/>
                <a:gd name="T25" fmla="*/ 128 h 128"/>
                <a:gd name="T26" fmla="*/ 8 w 120"/>
                <a:gd name="T27" fmla="*/ 24 h 128"/>
                <a:gd name="T28" fmla="*/ 8 w 120"/>
                <a:gd name="T29" fmla="*/ 48 h 128"/>
                <a:gd name="T30" fmla="*/ 60 w 120"/>
                <a:gd name="T31" fmla="*/ 119 h 128"/>
                <a:gd name="T32" fmla="*/ 112 w 120"/>
                <a:gd name="T33" fmla="*/ 48 h 128"/>
                <a:gd name="T34" fmla="*/ 112 w 120"/>
                <a:gd name="T35" fmla="*/ 24 h 128"/>
                <a:gd name="T36" fmla="*/ 78 w 120"/>
                <a:gd name="T37" fmla="*/ 14 h 128"/>
                <a:gd name="T38" fmla="*/ 60 w 120"/>
                <a:gd name="T39" fmla="*/ 8 h 128"/>
                <a:gd name="T40" fmla="*/ 43 w 120"/>
                <a:gd name="T41" fmla="*/ 14 h 128"/>
                <a:gd name="T42" fmla="*/ 8 w 120"/>
                <a:gd name="T4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28">
                  <a:moveTo>
                    <a:pt x="60" y="128"/>
                  </a:moveTo>
                  <a:cubicBezTo>
                    <a:pt x="58" y="127"/>
                    <a:pt x="58" y="127"/>
                    <a:pt x="58" y="127"/>
                  </a:cubicBezTo>
                  <a:cubicBezTo>
                    <a:pt x="21" y="106"/>
                    <a:pt x="0" y="78"/>
                    <a:pt x="0" y="48"/>
                  </a:cubicBezTo>
                  <a:cubicBezTo>
                    <a:pt x="0" y="16"/>
                    <a:pt x="0" y="16"/>
                    <a:pt x="0" y="16"/>
                  </a:cubicBezTo>
                  <a:cubicBezTo>
                    <a:pt x="4" y="16"/>
                    <a:pt x="4" y="16"/>
                    <a:pt x="4" y="16"/>
                  </a:cubicBezTo>
                  <a:cubicBezTo>
                    <a:pt x="17" y="16"/>
                    <a:pt x="29" y="13"/>
                    <a:pt x="38" y="7"/>
                  </a:cubicBezTo>
                  <a:cubicBezTo>
                    <a:pt x="44" y="3"/>
                    <a:pt x="52" y="0"/>
                    <a:pt x="60" y="0"/>
                  </a:cubicBezTo>
                  <a:cubicBezTo>
                    <a:pt x="69" y="0"/>
                    <a:pt x="77" y="3"/>
                    <a:pt x="83" y="7"/>
                  </a:cubicBezTo>
                  <a:cubicBezTo>
                    <a:pt x="91" y="13"/>
                    <a:pt x="103" y="16"/>
                    <a:pt x="116" y="16"/>
                  </a:cubicBezTo>
                  <a:cubicBezTo>
                    <a:pt x="120" y="16"/>
                    <a:pt x="120" y="16"/>
                    <a:pt x="120" y="16"/>
                  </a:cubicBezTo>
                  <a:cubicBezTo>
                    <a:pt x="120" y="48"/>
                    <a:pt x="120" y="48"/>
                    <a:pt x="120" y="48"/>
                  </a:cubicBezTo>
                  <a:cubicBezTo>
                    <a:pt x="120" y="78"/>
                    <a:pt x="100" y="106"/>
                    <a:pt x="62" y="127"/>
                  </a:cubicBezTo>
                  <a:lnTo>
                    <a:pt x="60" y="128"/>
                  </a:lnTo>
                  <a:close/>
                  <a:moveTo>
                    <a:pt x="8" y="24"/>
                  </a:moveTo>
                  <a:cubicBezTo>
                    <a:pt x="8" y="48"/>
                    <a:pt x="8" y="48"/>
                    <a:pt x="8" y="48"/>
                  </a:cubicBezTo>
                  <a:cubicBezTo>
                    <a:pt x="8" y="75"/>
                    <a:pt x="27" y="100"/>
                    <a:pt x="60" y="119"/>
                  </a:cubicBezTo>
                  <a:cubicBezTo>
                    <a:pt x="94" y="100"/>
                    <a:pt x="112" y="75"/>
                    <a:pt x="112" y="48"/>
                  </a:cubicBezTo>
                  <a:cubicBezTo>
                    <a:pt x="112" y="24"/>
                    <a:pt x="112" y="24"/>
                    <a:pt x="112" y="24"/>
                  </a:cubicBezTo>
                  <a:cubicBezTo>
                    <a:pt x="99" y="24"/>
                    <a:pt x="87" y="20"/>
                    <a:pt x="78" y="14"/>
                  </a:cubicBezTo>
                  <a:cubicBezTo>
                    <a:pt x="73" y="10"/>
                    <a:pt x="67" y="8"/>
                    <a:pt x="60" y="8"/>
                  </a:cubicBezTo>
                  <a:cubicBezTo>
                    <a:pt x="53" y="8"/>
                    <a:pt x="47" y="10"/>
                    <a:pt x="43" y="14"/>
                  </a:cubicBezTo>
                  <a:cubicBezTo>
                    <a:pt x="33" y="20"/>
                    <a:pt x="21" y="24"/>
                    <a:pt x="8" y="24"/>
                  </a:cubicBezTo>
                  <a:close/>
                </a:path>
              </a:pathLst>
            </a:custGeom>
            <a:grpFill/>
            <a:ln>
              <a:noFill/>
            </a:ln>
          </p:spPr>
          <p:txBody>
            <a:bodyPr vert="horz" wrap="square" lIns="89643" tIns="44821" rIns="89643" bIns="44821" numCol="1" anchor="t" anchorCtr="0" compatLnSpc="1">
              <a:prstTxWarp prst="textNoShape">
                <a:avLst/>
              </a:prstTxWarp>
            </a:bodyPr>
            <a:lstStyle/>
            <a:p>
              <a:pPr defTabSz="896364">
                <a:defRPr/>
              </a:pPr>
              <a:endParaRPr lang="en-US" sz="1765">
                <a:solidFill>
                  <a:srgbClr val="505050"/>
                </a:solidFill>
                <a:latin typeface="Segoe UI"/>
              </a:endParaRPr>
            </a:p>
          </p:txBody>
        </p:sp>
      </p:grpSp>
      <p:sp>
        <p:nvSpPr>
          <p:cNvPr id="77" name="Freeform 14">
            <a:extLst>
              <a:ext uri="{FF2B5EF4-FFF2-40B4-BE49-F238E27FC236}">
                <a16:creationId xmlns:a16="http://schemas.microsoft.com/office/drawing/2014/main" id="{00096DFF-A89F-4B99-BAEF-574BC6EBE355}"/>
              </a:ext>
            </a:extLst>
          </p:cNvPr>
          <p:cNvSpPr>
            <a:spLocks noEditPoints="1"/>
          </p:cNvSpPr>
          <p:nvPr/>
        </p:nvSpPr>
        <p:spPr bwMode="auto">
          <a:xfrm>
            <a:off x="4240732" y="3096143"/>
            <a:ext cx="616515" cy="511255"/>
          </a:xfrm>
          <a:custGeom>
            <a:avLst/>
            <a:gdLst>
              <a:gd name="T0" fmla="*/ 200 w 246"/>
              <a:gd name="T1" fmla="*/ 38 h 204"/>
              <a:gd name="T2" fmla="*/ 219 w 246"/>
              <a:gd name="T3" fmla="*/ 50 h 204"/>
              <a:gd name="T4" fmla="*/ 233 w 246"/>
              <a:gd name="T5" fmla="*/ 67 h 204"/>
              <a:gd name="T6" fmla="*/ 243 w 246"/>
              <a:gd name="T7" fmla="*/ 87 h 204"/>
              <a:gd name="T8" fmla="*/ 246 w 246"/>
              <a:gd name="T9" fmla="*/ 110 h 204"/>
              <a:gd name="T10" fmla="*/ 240 w 246"/>
              <a:gd name="T11" fmla="*/ 141 h 204"/>
              <a:gd name="T12" fmla="*/ 224 w 246"/>
              <a:gd name="T13" fmla="*/ 165 h 204"/>
              <a:gd name="T14" fmla="*/ 199 w 246"/>
              <a:gd name="T15" fmla="*/ 182 h 204"/>
              <a:gd name="T16" fmla="*/ 169 w 246"/>
              <a:gd name="T17" fmla="*/ 188 h 204"/>
              <a:gd name="T18" fmla="*/ 145 w 246"/>
              <a:gd name="T19" fmla="*/ 184 h 204"/>
              <a:gd name="T20" fmla="*/ 123 w 246"/>
              <a:gd name="T21" fmla="*/ 173 h 204"/>
              <a:gd name="T22" fmla="*/ 93 w 246"/>
              <a:gd name="T23" fmla="*/ 204 h 204"/>
              <a:gd name="T24" fmla="*/ 0 w 246"/>
              <a:gd name="T25" fmla="*/ 110 h 204"/>
              <a:gd name="T26" fmla="*/ 108 w 246"/>
              <a:gd name="T27" fmla="*/ 0 h 204"/>
              <a:gd name="T28" fmla="*/ 200 w 246"/>
              <a:gd name="T29" fmla="*/ 0 h 204"/>
              <a:gd name="T30" fmla="*/ 200 w 246"/>
              <a:gd name="T31" fmla="*/ 38 h 204"/>
              <a:gd name="T32" fmla="*/ 93 w 246"/>
              <a:gd name="T33" fmla="*/ 182 h 204"/>
              <a:gd name="T34" fmla="*/ 185 w 246"/>
              <a:gd name="T35" fmla="*/ 88 h 204"/>
              <a:gd name="T36" fmla="*/ 185 w 246"/>
              <a:gd name="T37" fmla="*/ 49 h 204"/>
              <a:gd name="T38" fmla="*/ 179 w 246"/>
              <a:gd name="T39" fmla="*/ 49 h 204"/>
              <a:gd name="T40" fmla="*/ 173 w 246"/>
              <a:gd name="T41" fmla="*/ 48 h 204"/>
              <a:gd name="T42" fmla="*/ 166 w 246"/>
              <a:gd name="T43" fmla="*/ 48 h 204"/>
              <a:gd name="T44" fmla="*/ 160 w 246"/>
              <a:gd name="T45" fmla="*/ 46 h 204"/>
              <a:gd name="T46" fmla="*/ 156 w 246"/>
              <a:gd name="T47" fmla="*/ 44 h 204"/>
              <a:gd name="T48" fmla="*/ 154 w 246"/>
              <a:gd name="T49" fmla="*/ 39 h 204"/>
              <a:gd name="T50" fmla="*/ 156 w 246"/>
              <a:gd name="T51" fmla="*/ 34 h 204"/>
              <a:gd name="T52" fmla="*/ 162 w 246"/>
              <a:gd name="T53" fmla="*/ 32 h 204"/>
              <a:gd name="T54" fmla="*/ 173 w 246"/>
              <a:gd name="T55" fmla="*/ 32 h 204"/>
              <a:gd name="T56" fmla="*/ 185 w 246"/>
              <a:gd name="T57" fmla="*/ 33 h 204"/>
              <a:gd name="T58" fmla="*/ 185 w 246"/>
              <a:gd name="T59" fmla="*/ 16 h 204"/>
              <a:gd name="T60" fmla="*/ 114 w 246"/>
              <a:gd name="T61" fmla="*/ 16 h 204"/>
              <a:gd name="T62" fmla="*/ 22 w 246"/>
              <a:gd name="T63" fmla="*/ 110 h 204"/>
              <a:gd name="T64" fmla="*/ 93 w 246"/>
              <a:gd name="T65" fmla="*/ 182 h 204"/>
              <a:gd name="T66" fmla="*/ 169 w 246"/>
              <a:gd name="T67" fmla="*/ 173 h 204"/>
              <a:gd name="T68" fmla="*/ 193 w 246"/>
              <a:gd name="T69" fmla="*/ 168 h 204"/>
              <a:gd name="T70" fmla="*/ 213 w 246"/>
              <a:gd name="T71" fmla="*/ 154 h 204"/>
              <a:gd name="T72" fmla="*/ 226 w 246"/>
              <a:gd name="T73" fmla="*/ 134 h 204"/>
              <a:gd name="T74" fmla="*/ 231 w 246"/>
              <a:gd name="T75" fmla="*/ 110 h 204"/>
              <a:gd name="T76" fmla="*/ 228 w 246"/>
              <a:gd name="T77" fmla="*/ 94 h 204"/>
              <a:gd name="T78" fmla="*/ 222 w 246"/>
              <a:gd name="T79" fmla="*/ 79 h 204"/>
              <a:gd name="T80" fmla="*/ 213 w 246"/>
              <a:gd name="T81" fmla="*/ 66 h 204"/>
              <a:gd name="T82" fmla="*/ 200 w 246"/>
              <a:gd name="T83" fmla="*/ 56 h 204"/>
              <a:gd name="T84" fmla="*/ 200 w 246"/>
              <a:gd name="T85" fmla="*/ 94 h 204"/>
              <a:gd name="T86" fmla="*/ 134 w 246"/>
              <a:gd name="T87" fmla="*/ 161 h 204"/>
              <a:gd name="T88" fmla="*/ 151 w 246"/>
              <a:gd name="T89" fmla="*/ 170 h 204"/>
              <a:gd name="T90" fmla="*/ 169 w 246"/>
              <a:gd name="T91"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04">
                <a:moveTo>
                  <a:pt x="200" y="38"/>
                </a:moveTo>
                <a:cubicBezTo>
                  <a:pt x="207" y="41"/>
                  <a:pt x="213" y="45"/>
                  <a:pt x="219" y="50"/>
                </a:cubicBezTo>
                <a:cubicBezTo>
                  <a:pt x="225" y="55"/>
                  <a:pt x="230" y="61"/>
                  <a:pt x="233" y="67"/>
                </a:cubicBezTo>
                <a:cubicBezTo>
                  <a:pt x="237" y="73"/>
                  <a:pt x="241" y="80"/>
                  <a:pt x="243" y="87"/>
                </a:cubicBezTo>
                <a:cubicBezTo>
                  <a:pt x="245" y="95"/>
                  <a:pt x="246" y="102"/>
                  <a:pt x="246" y="110"/>
                </a:cubicBezTo>
                <a:cubicBezTo>
                  <a:pt x="246" y="121"/>
                  <a:pt x="244" y="131"/>
                  <a:pt x="240" y="141"/>
                </a:cubicBezTo>
                <a:cubicBezTo>
                  <a:pt x="236" y="150"/>
                  <a:pt x="230" y="158"/>
                  <a:pt x="224" y="165"/>
                </a:cubicBezTo>
                <a:cubicBezTo>
                  <a:pt x="217" y="173"/>
                  <a:pt x="208" y="178"/>
                  <a:pt x="199" y="182"/>
                </a:cubicBezTo>
                <a:cubicBezTo>
                  <a:pt x="190" y="186"/>
                  <a:pt x="180" y="188"/>
                  <a:pt x="169" y="188"/>
                </a:cubicBezTo>
                <a:cubicBezTo>
                  <a:pt x="161" y="188"/>
                  <a:pt x="153" y="187"/>
                  <a:pt x="145" y="184"/>
                </a:cubicBezTo>
                <a:cubicBezTo>
                  <a:pt x="137" y="182"/>
                  <a:pt x="130" y="178"/>
                  <a:pt x="123" y="173"/>
                </a:cubicBezTo>
                <a:cubicBezTo>
                  <a:pt x="93" y="204"/>
                  <a:pt x="93" y="204"/>
                  <a:pt x="93" y="204"/>
                </a:cubicBezTo>
                <a:cubicBezTo>
                  <a:pt x="0" y="110"/>
                  <a:pt x="0" y="110"/>
                  <a:pt x="0" y="110"/>
                </a:cubicBezTo>
                <a:cubicBezTo>
                  <a:pt x="108" y="0"/>
                  <a:pt x="108" y="0"/>
                  <a:pt x="108" y="0"/>
                </a:cubicBezTo>
                <a:cubicBezTo>
                  <a:pt x="200" y="0"/>
                  <a:pt x="200" y="0"/>
                  <a:pt x="200" y="0"/>
                </a:cubicBezTo>
                <a:cubicBezTo>
                  <a:pt x="200" y="38"/>
                  <a:pt x="200" y="38"/>
                  <a:pt x="200" y="38"/>
                </a:cubicBezTo>
                <a:close/>
                <a:moveTo>
                  <a:pt x="93" y="182"/>
                </a:moveTo>
                <a:cubicBezTo>
                  <a:pt x="185" y="88"/>
                  <a:pt x="185" y="88"/>
                  <a:pt x="185" y="88"/>
                </a:cubicBezTo>
                <a:cubicBezTo>
                  <a:pt x="185" y="49"/>
                  <a:pt x="185" y="49"/>
                  <a:pt x="185" y="49"/>
                </a:cubicBezTo>
                <a:cubicBezTo>
                  <a:pt x="183" y="49"/>
                  <a:pt x="181" y="49"/>
                  <a:pt x="179" y="49"/>
                </a:cubicBezTo>
                <a:cubicBezTo>
                  <a:pt x="177" y="48"/>
                  <a:pt x="175" y="48"/>
                  <a:pt x="173" y="48"/>
                </a:cubicBezTo>
                <a:cubicBezTo>
                  <a:pt x="171" y="48"/>
                  <a:pt x="168" y="48"/>
                  <a:pt x="166" y="48"/>
                </a:cubicBezTo>
                <a:cubicBezTo>
                  <a:pt x="164" y="47"/>
                  <a:pt x="162" y="47"/>
                  <a:pt x="160" y="46"/>
                </a:cubicBezTo>
                <a:cubicBezTo>
                  <a:pt x="158" y="46"/>
                  <a:pt x="157" y="45"/>
                  <a:pt x="156" y="44"/>
                </a:cubicBezTo>
                <a:cubicBezTo>
                  <a:pt x="154" y="43"/>
                  <a:pt x="154" y="41"/>
                  <a:pt x="154" y="39"/>
                </a:cubicBezTo>
                <a:cubicBezTo>
                  <a:pt x="154" y="37"/>
                  <a:pt x="155" y="35"/>
                  <a:pt x="156" y="34"/>
                </a:cubicBezTo>
                <a:cubicBezTo>
                  <a:pt x="158" y="32"/>
                  <a:pt x="159" y="32"/>
                  <a:pt x="162" y="32"/>
                </a:cubicBezTo>
                <a:cubicBezTo>
                  <a:pt x="165" y="32"/>
                  <a:pt x="169" y="32"/>
                  <a:pt x="173" y="32"/>
                </a:cubicBezTo>
                <a:cubicBezTo>
                  <a:pt x="177" y="32"/>
                  <a:pt x="181" y="32"/>
                  <a:pt x="185" y="33"/>
                </a:cubicBezTo>
                <a:cubicBezTo>
                  <a:pt x="185" y="16"/>
                  <a:pt x="185" y="16"/>
                  <a:pt x="185" y="16"/>
                </a:cubicBezTo>
                <a:cubicBezTo>
                  <a:pt x="114" y="16"/>
                  <a:pt x="114" y="16"/>
                  <a:pt x="114" y="16"/>
                </a:cubicBezTo>
                <a:cubicBezTo>
                  <a:pt x="22" y="110"/>
                  <a:pt x="22" y="110"/>
                  <a:pt x="22" y="110"/>
                </a:cubicBezTo>
                <a:cubicBezTo>
                  <a:pt x="93" y="182"/>
                  <a:pt x="93" y="182"/>
                  <a:pt x="93" y="182"/>
                </a:cubicBezTo>
                <a:close/>
                <a:moveTo>
                  <a:pt x="169" y="173"/>
                </a:moveTo>
                <a:cubicBezTo>
                  <a:pt x="178" y="173"/>
                  <a:pt x="186" y="171"/>
                  <a:pt x="193" y="168"/>
                </a:cubicBezTo>
                <a:cubicBezTo>
                  <a:pt x="201" y="164"/>
                  <a:pt x="207" y="160"/>
                  <a:pt x="213" y="154"/>
                </a:cubicBezTo>
                <a:cubicBezTo>
                  <a:pt x="218" y="149"/>
                  <a:pt x="223" y="142"/>
                  <a:pt x="226" y="134"/>
                </a:cubicBezTo>
                <a:cubicBezTo>
                  <a:pt x="229" y="127"/>
                  <a:pt x="231" y="119"/>
                  <a:pt x="231" y="110"/>
                </a:cubicBezTo>
                <a:cubicBezTo>
                  <a:pt x="231" y="104"/>
                  <a:pt x="230" y="99"/>
                  <a:pt x="228" y="94"/>
                </a:cubicBezTo>
                <a:cubicBezTo>
                  <a:pt x="227" y="88"/>
                  <a:pt x="225" y="83"/>
                  <a:pt x="222" y="79"/>
                </a:cubicBezTo>
                <a:cubicBezTo>
                  <a:pt x="220" y="74"/>
                  <a:pt x="216" y="70"/>
                  <a:pt x="213" y="66"/>
                </a:cubicBezTo>
                <a:cubicBezTo>
                  <a:pt x="209" y="62"/>
                  <a:pt x="205" y="58"/>
                  <a:pt x="200" y="56"/>
                </a:cubicBezTo>
                <a:cubicBezTo>
                  <a:pt x="200" y="94"/>
                  <a:pt x="200" y="94"/>
                  <a:pt x="200" y="94"/>
                </a:cubicBezTo>
                <a:cubicBezTo>
                  <a:pt x="134" y="161"/>
                  <a:pt x="134" y="161"/>
                  <a:pt x="134" y="161"/>
                </a:cubicBezTo>
                <a:cubicBezTo>
                  <a:pt x="139" y="165"/>
                  <a:pt x="145" y="168"/>
                  <a:pt x="151" y="170"/>
                </a:cubicBezTo>
                <a:cubicBezTo>
                  <a:pt x="157" y="172"/>
                  <a:pt x="163" y="173"/>
                  <a:pt x="169" y="173"/>
                </a:cubicBezTo>
                <a:close/>
              </a:path>
            </a:pathLst>
          </a:custGeom>
          <a:solidFill>
            <a:schemeClr val="bg1"/>
          </a:solidFill>
          <a:ln>
            <a:noFill/>
          </a:ln>
          <a:extLst/>
        </p:spPr>
        <p:txBody>
          <a:bodyPr vert="horz" wrap="square" lIns="87857" tIns="43929" rIns="87857" bIns="43929" numCol="1" anchor="t" anchorCtr="0" compatLnSpc="1">
            <a:prstTxWarp prst="textNoShape">
              <a:avLst/>
            </a:prstTxWarp>
          </a:bodyPr>
          <a:lstStyle/>
          <a:p>
            <a:pPr defTabSz="896364">
              <a:defRPr/>
            </a:pPr>
            <a:endParaRPr lang="en-US" sz="1729">
              <a:solidFill>
                <a:srgbClr val="505050"/>
              </a:solidFill>
              <a:latin typeface="Segoe UI"/>
            </a:endParaRPr>
          </a:p>
        </p:txBody>
      </p:sp>
      <p:grpSp>
        <p:nvGrpSpPr>
          <p:cNvPr id="84" name="Group 83">
            <a:extLst>
              <a:ext uri="{FF2B5EF4-FFF2-40B4-BE49-F238E27FC236}">
                <a16:creationId xmlns:a16="http://schemas.microsoft.com/office/drawing/2014/main" id="{88568FE3-2145-43CC-80FC-18A9871B4C59}"/>
              </a:ext>
            </a:extLst>
          </p:cNvPr>
          <p:cNvGrpSpPr/>
          <p:nvPr/>
        </p:nvGrpSpPr>
        <p:grpSpPr>
          <a:xfrm>
            <a:off x="9813224" y="3056464"/>
            <a:ext cx="559036" cy="574658"/>
            <a:chOff x="5208587" y="2477355"/>
            <a:chExt cx="511175" cy="525463"/>
          </a:xfrm>
        </p:grpSpPr>
        <p:sp>
          <p:nvSpPr>
            <p:cNvPr id="85" name="Line 46">
              <a:extLst>
                <a:ext uri="{FF2B5EF4-FFF2-40B4-BE49-F238E27FC236}">
                  <a16:creationId xmlns:a16="http://schemas.microsoft.com/office/drawing/2014/main" id="{F1C68340-B4BC-4871-B946-E4F2244A7B2E}"/>
                </a:ext>
              </a:extLst>
            </p:cNvPr>
            <p:cNvSpPr>
              <a:spLocks noChangeShapeType="1"/>
            </p:cNvSpPr>
            <p:nvPr/>
          </p:nvSpPr>
          <p:spPr bwMode="auto">
            <a:xfrm flipH="1">
              <a:off x="5284787" y="2601180"/>
              <a:ext cx="47625" cy="49213"/>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86" name="Line 47">
              <a:extLst>
                <a:ext uri="{FF2B5EF4-FFF2-40B4-BE49-F238E27FC236}">
                  <a16:creationId xmlns:a16="http://schemas.microsoft.com/office/drawing/2014/main" id="{58D9B4F9-6D87-489A-A413-983408742DFD}"/>
                </a:ext>
              </a:extLst>
            </p:cNvPr>
            <p:cNvSpPr>
              <a:spLocks noChangeShapeType="1"/>
            </p:cNvSpPr>
            <p:nvPr/>
          </p:nvSpPr>
          <p:spPr bwMode="auto">
            <a:xfrm flipH="1" flipV="1">
              <a:off x="5381624" y="2601180"/>
              <a:ext cx="71438" cy="71438"/>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87" name="Line 48">
              <a:extLst>
                <a:ext uri="{FF2B5EF4-FFF2-40B4-BE49-F238E27FC236}">
                  <a16:creationId xmlns:a16="http://schemas.microsoft.com/office/drawing/2014/main" id="{F85B50AE-1BA5-4D8D-9E13-5EB8BD9685AC}"/>
                </a:ext>
              </a:extLst>
            </p:cNvPr>
            <p:cNvSpPr>
              <a:spLocks noChangeShapeType="1"/>
            </p:cNvSpPr>
            <p:nvPr/>
          </p:nvSpPr>
          <p:spPr bwMode="auto">
            <a:xfrm flipH="1">
              <a:off x="5521324" y="2548792"/>
              <a:ext cx="119063" cy="123825"/>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88" name="Freeform 49">
              <a:extLst>
                <a:ext uri="{FF2B5EF4-FFF2-40B4-BE49-F238E27FC236}">
                  <a16:creationId xmlns:a16="http://schemas.microsoft.com/office/drawing/2014/main" id="{85E780CA-997A-4CC3-8828-420DD58A03C9}"/>
                </a:ext>
              </a:extLst>
            </p:cNvPr>
            <p:cNvSpPr>
              <a:spLocks/>
            </p:cNvSpPr>
            <p:nvPr/>
          </p:nvSpPr>
          <p:spPr bwMode="auto">
            <a:xfrm>
              <a:off x="5265737" y="2744055"/>
              <a:ext cx="130175" cy="258763"/>
            </a:xfrm>
            <a:custGeom>
              <a:avLst/>
              <a:gdLst>
                <a:gd name="T0" fmla="*/ 54 w 82"/>
                <a:gd name="T1" fmla="*/ 0 h 163"/>
                <a:gd name="T2" fmla="*/ 0 w 82"/>
                <a:gd name="T3" fmla="*/ 55 h 163"/>
                <a:gd name="T4" fmla="*/ 0 w 82"/>
                <a:gd name="T5" fmla="*/ 163 h 163"/>
                <a:gd name="T6" fmla="*/ 82 w 82"/>
                <a:gd name="T7" fmla="*/ 163 h 163"/>
                <a:gd name="T8" fmla="*/ 82 w 82"/>
                <a:gd name="T9" fmla="*/ 28 h 163"/>
                <a:gd name="T10" fmla="*/ 54 w 82"/>
                <a:gd name="T11" fmla="*/ 0 h 163"/>
              </a:gdLst>
              <a:ahLst/>
              <a:cxnLst>
                <a:cxn ang="0">
                  <a:pos x="T0" y="T1"/>
                </a:cxn>
                <a:cxn ang="0">
                  <a:pos x="T2" y="T3"/>
                </a:cxn>
                <a:cxn ang="0">
                  <a:pos x="T4" y="T5"/>
                </a:cxn>
                <a:cxn ang="0">
                  <a:pos x="T6" y="T7"/>
                </a:cxn>
                <a:cxn ang="0">
                  <a:pos x="T8" y="T9"/>
                </a:cxn>
                <a:cxn ang="0">
                  <a:pos x="T10" y="T11"/>
                </a:cxn>
              </a:cxnLst>
              <a:rect l="0" t="0" r="r" b="b"/>
              <a:pathLst>
                <a:path w="82" h="163">
                  <a:moveTo>
                    <a:pt x="54" y="0"/>
                  </a:moveTo>
                  <a:lnTo>
                    <a:pt x="0" y="55"/>
                  </a:lnTo>
                  <a:lnTo>
                    <a:pt x="0" y="163"/>
                  </a:lnTo>
                  <a:lnTo>
                    <a:pt x="82" y="163"/>
                  </a:lnTo>
                  <a:lnTo>
                    <a:pt x="82" y="28"/>
                  </a:lnTo>
                  <a:lnTo>
                    <a:pt x="54" y="0"/>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89" name="Freeform 50">
              <a:extLst>
                <a:ext uri="{FF2B5EF4-FFF2-40B4-BE49-F238E27FC236}">
                  <a16:creationId xmlns:a16="http://schemas.microsoft.com/office/drawing/2014/main" id="{5A91F3AC-BD52-4AC5-93F8-85D0164111AF}"/>
                </a:ext>
              </a:extLst>
            </p:cNvPr>
            <p:cNvSpPr>
              <a:spLocks/>
            </p:cNvSpPr>
            <p:nvPr/>
          </p:nvSpPr>
          <p:spPr bwMode="auto">
            <a:xfrm>
              <a:off x="5395912" y="2788505"/>
              <a:ext cx="131763" cy="214313"/>
            </a:xfrm>
            <a:custGeom>
              <a:avLst/>
              <a:gdLst>
                <a:gd name="T0" fmla="*/ 53 w 83"/>
                <a:gd name="T1" fmla="*/ 53 h 135"/>
                <a:gd name="T2" fmla="*/ 0 w 83"/>
                <a:gd name="T3" fmla="*/ 0 h 135"/>
                <a:gd name="T4" fmla="*/ 0 w 83"/>
                <a:gd name="T5" fmla="*/ 135 h 135"/>
                <a:gd name="T6" fmla="*/ 83 w 83"/>
                <a:gd name="T7" fmla="*/ 135 h 135"/>
                <a:gd name="T8" fmla="*/ 83 w 83"/>
                <a:gd name="T9" fmla="*/ 19 h 135"/>
                <a:gd name="T10" fmla="*/ 53 w 83"/>
                <a:gd name="T11" fmla="*/ 53 h 135"/>
              </a:gdLst>
              <a:ahLst/>
              <a:cxnLst>
                <a:cxn ang="0">
                  <a:pos x="T0" y="T1"/>
                </a:cxn>
                <a:cxn ang="0">
                  <a:pos x="T2" y="T3"/>
                </a:cxn>
                <a:cxn ang="0">
                  <a:pos x="T4" y="T5"/>
                </a:cxn>
                <a:cxn ang="0">
                  <a:pos x="T6" y="T7"/>
                </a:cxn>
                <a:cxn ang="0">
                  <a:pos x="T8" y="T9"/>
                </a:cxn>
                <a:cxn ang="0">
                  <a:pos x="T10" y="T11"/>
                </a:cxn>
              </a:cxnLst>
              <a:rect l="0" t="0" r="r" b="b"/>
              <a:pathLst>
                <a:path w="83" h="135">
                  <a:moveTo>
                    <a:pt x="53" y="53"/>
                  </a:moveTo>
                  <a:lnTo>
                    <a:pt x="0" y="0"/>
                  </a:lnTo>
                  <a:lnTo>
                    <a:pt x="0" y="135"/>
                  </a:lnTo>
                  <a:lnTo>
                    <a:pt x="83" y="135"/>
                  </a:lnTo>
                  <a:lnTo>
                    <a:pt x="83" y="19"/>
                  </a:lnTo>
                  <a:lnTo>
                    <a:pt x="53" y="53"/>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90" name="Freeform 51">
              <a:extLst>
                <a:ext uri="{FF2B5EF4-FFF2-40B4-BE49-F238E27FC236}">
                  <a16:creationId xmlns:a16="http://schemas.microsoft.com/office/drawing/2014/main" id="{93887948-8BB9-4288-808F-00B7F960F379}"/>
                </a:ext>
              </a:extLst>
            </p:cNvPr>
            <p:cNvSpPr>
              <a:spLocks/>
            </p:cNvSpPr>
            <p:nvPr/>
          </p:nvSpPr>
          <p:spPr bwMode="auto">
            <a:xfrm>
              <a:off x="5527674" y="2688492"/>
              <a:ext cx="134938" cy="314325"/>
            </a:xfrm>
            <a:custGeom>
              <a:avLst/>
              <a:gdLst>
                <a:gd name="T0" fmla="*/ 0 w 85"/>
                <a:gd name="T1" fmla="*/ 82 h 198"/>
                <a:gd name="T2" fmla="*/ 0 w 85"/>
                <a:gd name="T3" fmla="*/ 198 h 198"/>
                <a:gd name="T4" fmla="*/ 85 w 85"/>
                <a:gd name="T5" fmla="*/ 198 h 198"/>
                <a:gd name="T6" fmla="*/ 85 w 85"/>
                <a:gd name="T7" fmla="*/ 0 h 198"/>
                <a:gd name="T8" fmla="*/ 0 w 85"/>
                <a:gd name="T9" fmla="*/ 82 h 198"/>
              </a:gdLst>
              <a:ahLst/>
              <a:cxnLst>
                <a:cxn ang="0">
                  <a:pos x="T0" y="T1"/>
                </a:cxn>
                <a:cxn ang="0">
                  <a:pos x="T2" y="T3"/>
                </a:cxn>
                <a:cxn ang="0">
                  <a:pos x="T4" y="T5"/>
                </a:cxn>
                <a:cxn ang="0">
                  <a:pos x="T6" y="T7"/>
                </a:cxn>
                <a:cxn ang="0">
                  <a:pos x="T8" y="T9"/>
                </a:cxn>
              </a:cxnLst>
              <a:rect l="0" t="0" r="r" b="b"/>
              <a:pathLst>
                <a:path w="85" h="198">
                  <a:moveTo>
                    <a:pt x="0" y="82"/>
                  </a:moveTo>
                  <a:lnTo>
                    <a:pt x="0" y="198"/>
                  </a:lnTo>
                  <a:lnTo>
                    <a:pt x="85" y="198"/>
                  </a:lnTo>
                  <a:lnTo>
                    <a:pt x="85" y="0"/>
                  </a:lnTo>
                  <a:lnTo>
                    <a:pt x="0" y="82"/>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92" name="Oval 53">
              <a:extLst>
                <a:ext uri="{FF2B5EF4-FFF2-40B4-BE49-F238E27FC236}">
                  <a16:creationId xmlns:a16="http://schemas.microsoft.com/office/drawing/2014/main" id="{0853F138-AEAF-40CD-834D-102BC0DC319F}"/>
                </a:ext>
              </a:extLst>
            </p:cNvPr>
            <p:cNvSpPr>
              <a:spLocks noChangeArrowheads="1"/>
            </p:cNvSpPr>
            <p:nvPr/>
          </p:nvSpPr>
          <p:spPr bwMode="auto">
            <a:xfrm>
              <a:off x="5208587" y="2639280"/>
              <a:ext cx="90488"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93" name="Oval 54">
              <a:extLst>
                <a:ext uri="{FF2B5EF4-FFF2-40B4-BE49-F238E27FC236}">
                  <a16:creationId xmlns:a16="http://schemas.microsoft.com/office/drawing/2014/main" id="{7301FED8-8758-444E-AC48-9FBB0B5C681E}"/>
                </a:ext>
              </a:extLst>
            </p:cNvPr>
            <p:cNvSpPr>
              <a:spLocks noChangeArrowheads="1"/>
            </p:cNvSpPr>
            <p:nvPr/>
          </p:nvSpPr>
          <p:spPr bwMode="auto">
            <a:xfrm>
              <a:off x="5632449" y="2477355"/>
              <a:ext cx="87313"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94" name="Oval 55">
              <a:extLst>
                <a:ext uri="{FF2B5EF4-FFF2-40B4-BE49-F238E27FC236}">
                  <a16:creationId xmlns:a16="http://schemas.microsoft.com/office/drawing/2014/main" id="{86D15AE4-48A8-4324-8B33-54477DCFD98C}"/>
                </a:ext>
              </a:extLst>
            </p:cNvPr>
            <p:cNvSpPr>
              <a:spLocks noChangeArrowheads="1"/>
            </p:cNvSpPr>
            <p:nvPr/>
          </p:nvSpPr>
          <p:spPr bwMode="auto">
            <a:xfrm>
              <a:off x="5441949" y="2658330"/>
              <a:ext cx="90488"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sp>
          <p:nvSpPr>
            <p:cNvPr id="95" name="Oval 56">
              <a:extLst>
                <a:ext uri="{FF2B5EF4-FFF2-40B4-BE49-F238E27FC236}">
                  <a16:creationId xmlns:a16="http://schemas.microsoft.com/office/drawing/2014/main" id="{BC231FE4-A0C7-4919-87FF-53883894C228}"/>
                </a:ext>
              </a:extLst>
            </p:cNvPr>
            <p:cNvSpPr>
              <a:spLocks noChangeArrowheads="1"/>
            </p:cNvSpPr>
            <p:nvPr/>
          </p:nvSpPr>
          <p:spPr bwMode="auto">
            <a:xfrm>
              <a:off x="5310187" y="2518630"/>
              <a:ext cx="90488" cy="90488"/>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grpSp>
      <p:sp>
        <p:nvSpPr>
          <p:cNvPr id="96" name="TextBox 95">
            <a:extLst>
              <a:ext uri="{FF2B5EF4-FFF2-40B4-BE49-F238E27FC236}">
                <a16:creationId xmlns:a16="http://schemas.microsoft.com/office/drawing/2014/main" id="{8CA17E91-85B4-461E-BF3B-CAF704EE4B7B}"/>
              </a:ext>
            </a:extLst>
          </p:cNvPr>
          <p:cNvSpPr txBox="1"/>
          <p:nvPr/>
        </p:nvSpPr>
        <p:spPr>
          <a:xfrm>
            <a:off x="3589531" y="1738465"/>
            <a:ext cx="5012941" cy="512600"/>
          </a:xfrm>
          <a:prstGeom prst="rect">
            <a:avLst/>
          </a:prstGeom>
          <a:solidFill>
            <a:schemeClr val="bg1">
              <a:lumMod val="50000"/>
              <a:lumOff val="50000"/>
            </a:schemeClr>
          </a:solidFill>
        </p:spPr>
        <p:txBody>
          <a:bodyPr wrap="square" lIns="0" tIns="146284" rIns="0" bIns="146284" rtlCol="0" anchor="b">
            <a:spAutoFit/>
          </a:bodyPr>
          <a:lstStyle/>
          <a:p>
            <a:pPr algn="ctr" defTabSz="914344">
              <a:lnSpc>
                <a:spcPct val="90000"/>
              </a:lnSpc>
              <a:spcAft>
                <a:spcPts val="588"/>
              </a:spcAft>
              <a:defRPr/>
            </a:pPr>
            <a:r>
              <a:rPr lang="en-US" sz="1568" spc="295">
                <a:solidFill>
                  <a:srgbClr val="505050"/>
                </a:solidFill>
                <a:latin typeface="Segoe UI Semibold" panose="020B0702040204020203" pitchFamily="34" charset="0"/>
                <a:cs typeface="Segoe UI Semibold" panose="020B0702040204020203" pitchFamily="34" charset="0"/>
              </a:rPr>
              <a:t>INFORMATION PROTECTION LIFECYCLE</a:t>
            </a:r>
          </a:p>
        </p:txBody>
      </p:sp>
      <p:sp>
        <p:nvSpPr>
          <p:cNvPr id="2" name="Title 1">
            <a:extLst>
              <a:ext uri="{FF2B5EF4-FFF2-40B4-BE49-F238E27FC236}">
                <a16:creationId xmlns:a16="http://schemas.microsoft.com/office/drawing/2014/main" id="{7E0A44BD-CEC7-46EC-B0CC-F5FDB4998FB5}"/>
              </a:ext>
            </a:extLst>
          </p:cNvPr>
          <p:cNvSpPr>
            <a:spLocks noGrp="1"/>
          </p:cNvSpPr>
          <p:nvPr>
            <p:ph type="title"/>
          </p:nvPr>
        </p:nvSpPr>
        <p:spPr/>
        <p:txBody>
          <a:bodyPr>
            <a:normAutofit/>
          </a:bodyPr>
          <a:lstStyle/>
          <a:p>
            <a:pPr algn="ctr"/>
            <a:r>
              <a:rPr lang="en-US"/>
              <a:t>Hvordan beskytte </a:t>
            </a:r>
            <a:r>
              <a:rPr lang="en-US" err="1"/>
              <a:t>Sensitiv</a:t>
            </a:r>
            <a:r>
              <a:rPr lang="en-US"/>
              <a:t> Informasjon?</a:t>
            </a:r>
            <a:endParaRPr lang="nb-NO"/>
          </a:p>
        </p:txBody>
      </p:sp>
    </p:spTree>
    <p:extLst>
      <p:ext uri="{BB962C8B-B14F-4D97-AF65-F5344CB8AC3E}">
        <p14:creationId xmlns:p14="http://schemas.microsoft.com/office/powerpoint/2010/main" val="408815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8A1918-620E-4C1F-8BA0-037229C30182}"/>
              </a:ext>
            </a:extLst>
          </p:cNvPr>
          <p:cNvSpPr>
            <a:spLocks noGrp="1"/>
          </p:cNvSpPr>
          <p:nvPr>
            <p:ph type="title"/>
          </p:nvPr>
        </p:nvSpPr>
        <p:spPr/>
        <p:txBody>
          <a:bodyPr/>
          <a:lstStyle/>
          <a:p>
            <a:r>
              <a:rPr lang="en-US"/>
              <a:t>Hvordan </a:t>
            </a:r>
            <a:r>
              <a:rPr lang="en-US" err="1"/>
              <a:t>publisere</a:t>
            </a:r>
            <a:r>
              <a:rPr lang="en-US"/>
              <a:t> AIP </a:t>
            </a:r>
            <a:r>
              <a:rPr lang="en-US" err="1"/>
              <a:t>Policier</a:t>
            </a:r>
            <a:r>
              <a:rPr lang="en-US"/>
              <a:t>?</a:t>
            </a:r>
            <a:endParaRPr lang="nb-NO"/>
          </a:p>
        </p:txBody>
      </p:sp>
      <p:sp>
        <p:nvSpPr>
          <p:cNvPr id="4" name="Slide Number Placeholder 3">
            <a:extLst>
              <a:ext uri="{FF2B5EF4-FFF2-40B4-BE49-F238E27FC236}">
                <a16:creationId xmlns:a16="http://schemas.microsoft.com/office/drawing/2014/main" id="{E3AC6C84-2C26-4696-BD47-E49151AE5DA2}"/>
              </a:ext>
            </a:extLst>
          </p:cNvPr>
          <p:cNvSpPr>
            <a:spLocks noGrp="1"/>
          </p:cNvSpPr>
          <p:nvPr>
            <p:ph type="sldNum" sz="quarter" idx="12"/>
          </p:nvPr>
        </p:nvSpPr>
        <p:spPr/>
        <p:txBody>
          <a:bodyPr/>
          <a:lstStyle/>
          <a:p>
            <a:fld id="{D57F1E4F-1CFF-5643-939E-217C01CDF565}" type="slidenum">
              <a:rPr lang="en-US" smtClean="0"/>
              <a:pPr/>
              <a:t>16</a:t>
            </a:fld>
            <a:endParaRPr lang="en-US"/>
          </a:p>
        </p:txBody>
      </p:sp>
      <p:pic>
        <p:nvPicPr>
          <p:cNvPr id="6" name="Picture 5">
            <a:extLst>
              <a:ext uri="{FF2B5EF4-FFF2-40B4-BE49-F238E27FC236}">
                <a16:creationId xmlns:a16="http://schemas.microsoft.com/office/drawing/2014/main" id="{0B1C1E44-ABD0-4B9D-A917-209926891BD7}"/>
              </a:ext>
            </a:extLst>
          </p:cNvPr>
          <p:cNvPicPr>
            <a:picLocks noChangeAspect="1"/>
          </p:cNvPicPr>
          <p:nvPr/>
        </p:nvPicPr>
        <p:blipFill>
          <a:blip r:embed="rId3"/>
          <a:stretch>
            <a:fillRect/>
          </a:stretch>
        </p:blipFill>
        <p:spPr>
          <a:xfrm>
            <a:off x="1875472" y="1621572"/>
            <a:ext cx="8441055" cy="5129536"/>
          </a:xfrm>
          <a:prstGeom prst="rect">
            <a:avLst/>
          </a:prstGeom>
        </p:spPr>
      </p:pic>
    </p:spTree>
    <p:extLst>
      <p:ext uri="{BB962C8B-B14F-4D97-AF65-F5344CB8AC3E}">
        <p14:creationId xmlns:p14="http://schemas.microsoft.com/office/powerpoint/2010/main" val="1070588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54D2-B5BD-424C-9A2C-2A810F8CCCC3}"/>
              </a:ext>
            </a:extLst>
          </p:cNvPr>
          <p:cNvSpPr>
            <a:spLocks noGrp="1"/>
          </p:cNvSpPr>
          <p:nvPr>
            <p:ph type="title"/>
          </p:nvPr>
        </p:nvSpPr>
        <p:spPr/>
        <p:txBody>
          <a:bodyPr/>
          <a:lstStyle/>
          <a:p>
            <a:r>
              <a:rPr lang="en-US" dirty="0"/>
              <a:t>AIP KLIENT</a:t>
            </a:r>
            <a:endParaRPr lang="nb-NO" dirty="0"/>
          </a:p>
        </p:txBody>
      </p:sp>
      <p:pic>
        <p:nvPicPr>
          <p:cNvPr id="3" name="Picture 2">
            <a:extLst>
              <a:ext uri="{FF2B5EF4-FFF2-40B4-BE49-F238E27FC236}">
                <a16:creationId xmlns:a16="http://schemas.microsoft.com/office/drawing/2014/main" id="{926A4977-DF2A-4A17-B214-815F47662D34}"/>
              </a:ext>
            </a:extLst>
          </p:cNvPr>
          <p:cNvPicPr>
            <a:picLocks noChangeAspect="1"/>
          </p:cNvPicPr>
          <p:nvPr/>
        </p:nvPicPr>
        <p:blipFill>
          <a:blip r:embed="rId2"/>
          <a:stretch>
            <a:fillRect/>
          </a:stretch>
        </p:blipFill>
        <p:spPr>
          <a:xfrm>
            <a:off x="1135400" y="0"/>
            <a:ext cx="9921200" cy="6858000"/>
          </a:xfrm>
          <a:prstGeom prst="rect">
            <a:avLst/>
          </a:prstGeom>
        </p:spPr>
      </p:pic>
    </p:spTree>
    <p:extLst>
      <p:ext uri="{BB962C8B-B14F-4D97-AF65-F5344CB8AC3E}">
        <p14:creationId xmlns:p14="http://schemas.microsoft.com/office/powerpoint/2010/main" val="15827601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normAutofit/>
          </a:bodyPr>
          <a:lstStyle/>
          <a:p>
            <a:r>
              <a:rPr lang="en-US"/>
              <a:t>Azure Information Protection </a:t>
            </a:r>
            <a:r>
              <a:rPr lang="en-US" dirty="0" err="1"/>
              <a:t>Integrert</a:t>
            </a:r>
            <a:r>
              <a:rPr lang="en-US" dirty="0"/>
              <a:t> med</a:t>
            </a:r>
            <a:r>
              <a:rPr lang="en-US"/>
              <a:t> Cloud App Security</a:t>
            </a:r>
            <a:endParaRPr lang="nb-NO"/>
          </a:p>
        </p:txBody>
      </p:sp>
      <p:sp>
        <p:nvSpPr>
          <p:cNvPr id="3" name="Plassholder for tekst 2"/>
          <p:cNvSpPr>
            <a:spLocks noGrp="1"/>
          </p:cNvSpPr>
          <p:nvPr>
            <p:ph idx="1"/>
          </p:nvPr>
        </p:nvSpPr>
        <p:spPr>
          <a:xfrm>
            <a:off x="1202919" y="2011680"/>
            <a:ext cx="9784080" cy="4698836"/>
          </a:xfrm>
        </p:spPr>
        <p:txBody>
          <a:bodyPr>
            <a:normAutofit/>
          </a:bodyPr>
          <a:lstStyle/>
          <a:p>
            <a:r>
              <a:rPr lang="en-US" sz="3200" dirty="0" err="1"/>
              <a:t>Gir</a:t>
            </a:r>
            <a:r>
              <a:rPr lang="en-US" sz="3200" dirty="0"/>
              <a:t> </a:t>
            </a:r>
            <a:r>
              <a:rPr lang="en-US" sz="3200" dirty="0" err="1"/>
              <a:t>mulighet</a:t>
            </a:r>
            <a:r>
              <a:rPr lang="en-US" sz="3200" dirty="0"/>
              <a:t> for automatisk </a:t>
            </a:r>
            <a:r>
              <a:rPr lang="en-US" sz="3200" dirty="0" err="1"/>
              <a:t>klassifisering</a:t>
            </a:r>
            <a:r>
              <a:rPr lang="en-US" sz="3200" dirty="0"/>
              <a:t>, beskyttelse og </a:t>
            </a:r>
            <a:r>
              <a:rPr lang="en-US" sz="3200" dirty="0" err="1"/>
              <a:t>innsikt</a:t>
            </a:r>
            <a:endParaRPr lang="en-US" sz="3200" dirty="0"/>
          </a:p>
          <a:p>
            <a:r>
              <a:rPr lang="en-US" sz="3200" dirty="0"/>
              <a:t>Krav </a:t>
            </a:r>
            <a:r>
              <a:rPr lang="en-US" sz="3200" dirty="0" err="1"/>
              <a:t>til</a:t>
            </a:r>
            <a:r>
              <a:rPr lang="en-US" sz="3200" dirty="0"/>
              <a:t> filer:</a:t>
            </a:r>
          </a:p>
          <a:p>
            <a:pPr lvl="1"/>
            <a:r>
              <a:rPr lang="nb-NO" sz="2800" dirty="0"/>
              <a:t>Word, Excel, PowerPoint, PDF + image filer (kommer) </a:t>
            </a:r>
          </a:p>
          <a:p>
            <a:r>
              <a:rPr lang="en-US" sz="3200" dirty="0"/>
              <a:t>Apps</a:t>
            </a:r>
          </a:p>
          <a:p>
            <a:pPr lvl="1"/>
            <a:r>
              <a:rPr lang="en-US" sz="2800" dirty="0"/>
              <a:t>Box, G Suite, SharePoint Online and OneDrive for Business</a:t>
            </a:r>
          </a:p>
          <a:p>
            <a:r>
              <a:rPr lang="en-US" sz="3200" dirty="0" err="1"/>
              <a:t>Begrensninger</a:t>
            </a:r>
            <a:endParaRPr lang="en-US" sz="3200" dirty="0"/>
          </a:p>
          <a:p>
            <a:pPr lvl="1"/>
            <a:r>
              <a:rPr lang="en-US" sz="2800" dirty="0"/>
              <a:t>Filer med </a:t>
            </a:r>
            <a:r>
              <a:rPr lang="en-US" sz="2800" dirty="0" err="1"/>
              <a:t>klassifiseringsetikett</a:t>
            </a:r>
            <a:r>
              <a:rPr lang="en-US" sz="2800" dirty="0"/>
              <a:t> og beskyttelse </a:t>
            </a:r>
            <a:r>
              <a:rPr lang="en-US" sz="2800" dirty="0" err="1"/>
              <a:t>utenfor</a:t>
            </a:r>
            <a:r>
              <a:rPr lang="en-US" sz="2800" dirty="0"/>
              <a:t> Cloud App Security</a:t>
            </a:r>
          </a:p>
        </p:txBody>
      </p:sp>
    </p:spTree>
    <p:extLst>
      <p:ext uri="{BB962C8B-B14F-4D97-AF65-F5344CB8AC3E}">
        <p14:creationId xmlns:p14="http://schemas.microsoft.com/office/powerpoint/2010/main" val="18510677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CE53-DB8B-4C99-B893-B077786B96C6}"/>
              </a:ext>
            </a:extLst>
          </p:cNvPr>
          <p:cNvSpPr>
            <a:spLocks noGrp="1"/>
          </p:cNvSpPr>
          <p:nvPr>
            <p:ph type="title"/>
          </p:nvPr>
        </p:nvSpPr>
        <p:spPr/>
        <p:txBody>
          <a:bodyPr/>
          <a:lstStyle/>
          <a:p>
            <a:r>
              <a:rPr lang="en-US" dirty="0"/>
              <a:t>CAS: Hvordan </a:t>
            </a:r>
            <a:r>
              <a:rPr lang="en-US" dirty="0" err="1"/>
              <a:t>aktivere</a:t>
            </a:r>
            <a:r>
              <a:rPr lang="en-US" dirty="0"/>
              <a:t> scan av </a:t>
            </a:r>
            <a:r>
              <a:rPr lang="en-US" dirty="0" err="1"/>
              <a:t>nye</a:t>
            </a:r>
            <a:r>
              <a:rPr lang="en-US" dirty="0"/>
              <a:t> filer?</a:t>
            </a:r>
            <a:endParaRPr lang="nb-NO" dirty="0"/>
          </a:p>
        </p:txBody>
      </p:sp>
      <p:pic>
        <p:nvPicPr>
          <p:cNvPr id="3" name="Picture 2">
            <a:extLst>
              <a:ext uri="{FF2B5EF4-FFF2-40B4-BE49-F238E27FC236}">
                <a16:creationId xmlns:a16="http://schemas.microsoft.com/office/drawing/2014/main" id="{44978DBA-1552-4A55-9201-6E5F5AE07351}"/>
              </a:ext>
            </a:extLst>
          </p:cNvPr>
          <p:cNvPicPr>
            <a:picLocks noChangeAspect="1"/>
          </p:cNvPicPr>
          <p:nvPr/>
        </p:nvPicPr>
        <p:blipFill>
          <a:blip r:embed="rId3"/>
          <a:stretch>
            <a:fillRect/>
          </a:stretch>
        </p:blipFill>
        <p:spPr>
          <a:xfrm>
            <a:off x="739243" y="2180862"/>
            <a:ext cx="10713515" cy="3063181"/>
          </a:xfrm>
          <a:prstGeom prst="rect">
            <a:avLst/>
          </a:prstGeom>
        </p:spPr>
      </p:pic>
    </p:spTree>
    <p:extLst>
      <p:ext uri="{BB962C8B-B14F-4D97-AF65-F5344CB8AC3E}">
        <p14:creationId xmlns:p14="http://schemas.microsoft.com/office/powerpoint/2010/main" val="15399519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DFD981-CA3C-400C-8BB0-DF98CDEA0403}"/>
              </a:ext>
            </a:extLst>
          </p:cNvPr>
          <p:cNvSpPr>
            <a:spLocks noGrp="1"/>
          </p:cNvSpPr>
          <p:nvPr>
            <p:ph type="title"/>
          </p:nvPr>
        </p:nvSpPr>
        <p:spPr/>
        <p:txBody>
          <a:bodyPr/>
          <a:lstStyle/>
          <a:p>
            <a:r>
              <a:rPr lang="nb-NO"/>
              <a:t>JAN VIDAR ELVEN</a:t>
            </a:r>
          </a:p>
        </p:txBody>
      </p:sp>
      <p:sp>
        <p:nvSpPr>
          <p:cNvPr id="6" name="Content Placeholder 5">
            <a:extLst>
              <a:ext uri="{FF2B5EF4-FFF2-40B4-BE49-F238E27FC236}">
                <a16:creationId xmlns:a16="http://schemas.microsoft.com/office/drawing/2014/main" id="{A542201E-9268-48F3-B35A-ECA0D74C1F5E}"/>
              </a:ext>
            </a:extLst>
          </p:cNvPr>
          <p:cNvSpPr>
            <a:spLocks noGrp="1"/>
          </p:cNvSpPr>
          <p:nvPr>
            <p:ph idx="1"/>
          </p:nvPr>
        </p:nvSpPr>
        <p:spPr/>
        <p:txBody>
          <a:bodyPr/>
          <a:lstStyle/>
          <a:p>
            <a:r>
              <a:rPr lang="en-US" sz="2000" b="1" dirty="0"/>
              <a:t>ARKITEKT MODERNE DATAROM, </a:t>
            </a:r>
            <a:br>
              <a:rPr lang="en-US" sz="2000" b="1" dirty="0"/>
            </a:br>
            <a:r>
              <a:rPr lang="en-US" sz="2000" b="1" dirty="0"/>
              <a:t>SKILL AS</a:t>
            </a:r>
          </a:p>
          <a:p>
            <a:r>
              <a:rPr lang="en-US" sz="2000" b="1" dirty="0"/>
              <a:t>MVP ENTERPRISE MOBILITY</a:t>
            </a:r>
          </a:p>
          <a:p>
            <a:r>
              <a:rPr lang="en-US" sz="2000" b="1" dirty="0"/>
              <a:t>BLOGG: </a:t>
            </a:r>
            <a:r>
              <a:rPr lang="en-US" sz="2000" b="1" dirty="0">
                <a:hlinkClick r:id="rId2"/>
              </a:rPr>
              <a:t>HTTPS://GOTOGUY.BLOG</a:t>
            </a:r>
            <a:endParaRPr lang="en-US" sz="2000" b="1" dirty="0"/>
          </a:p>
          <a:p>
            <a:r>
              <a:rPr lang="en-US" sz="2000" b="1" dirty="0"/>
              <a:t>FOTBALL, SKI,  NATUR OG </a:t>
            </a:r>
            <a:br>
              <a:rPr lang="en-US" sz="2000" b="1" dirty="0"/>
            </a:br>
            <a:r>
              <a:rPr lang="en-US" sz="3200" b="1" dirty="0"/>
              <a:t>HYTTA!</a:t>
            </a:r>
            <a:endParaRPr lang="en-US" sz="2800" b="1" dirty="0"/>
          </a:p>
          <a:p>
            <a:endParaRPr lang="nb-NO" b="1" dirty="0"/>
          </a:p>
        </p:txBody>
      </p:sp>
      <p:sp>
        <p:nvSpPr>
          <p:cNvPr id="4" name="Slide Number Placeholder 3">
            <a:extLst>
              <a:ext uri="{FF2B5EF4-FFF2-40B4-BE49-F238E27FC236}">
                <a16:creationId xmlns:a16="http://schemas.microsoft.com/office/drawing/2014/main" id="{BF054D6B-2114-42D3-85A1-979EFABC8B8A}"/>
              </a:ext>
            </a:extLst>
          </p:cNvPr>
          <p:cNvSpPr>
            <a:spLocks noGrp="1"/>
          </p:cNvSpPr>
          <p:nvPr>
            <p:ph type="sldNum" sz="quarter" idx="12"/>
          </p:nvPr>
        </p:nvSpPr>
        <p:spPr/>
        <p:txBody>
          <a:bodyPr/>
          <a:lstStyle/>
          <a:p>
            <a:fld id="{D57F1E4F-1CFF-5643-939E-217C01CDF565}" type="slidenum">
              <a:rPr lang="en-US" smtClean="0"/>
              <a:pPr/>
              <a:t>2</a:t>
            </a:fld>
            <a:endParaRPr lang="en-US"/>
          </a:p>
        </p:txBody>
      </p:sp>
      <p:pic>
        <p:nvPicPr>
          <p:cNvPr id="8" name="Picture 7">
            <a:extLst>
              <a:ext uri="{FF2B5EF4-FFF2-40B4-BE49-F238E27FC236}">
                <a16:creationId xmlns:a16="http://schemas.microsoft.com/office/drawing/2014/main" id="{FBF75F0C-0AE5-486E-801E-9A0E107D8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8927" y="284176"/>
            <a:ext cx="1402594" cy="1402594"/>
          </a:xfrm>
          <a:prstGeom prst="rect">
            <a:avLst/>
          </a:prstGeom>
        </p:spPr>
      </p:pic>
      <p:pic>
        <p:nvPicPr>
          <p:cNvPr id="11" name="Picture 10" descr="A close up of a sign&#10;&#10;Description generated with very high confidence">
            <a:extLst>
              <a:ext uri="{FF2B5EF4-FFF2-40B4-BE49-F238E27FC236}">
                <a16:creationId xmlns:a16="http://schemas.microsoft.com/office/drawing/2014/main" id="{001E8744-CAE0-44BE-8714-7A1F3AA71E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092" y="613775"/>
            <a:ext cx="688689" cy="688689"/>
          </a:xfrm>
          <a:prstGeom prst="rect">
            <a:avLst/>
          </a:prstGeom>
        </p:spPr>
      </p:pic>
      <p:pic>
        <p:nvPicPr>
          <p:cNvPr id="15" name="Picture 14" descr="A person flying through the air on a rocky hill&#10;&#10;Description generated with very high confidence">
            <a:extLst>
              <a:ext uri="{FF2B5EF4-FFF2-40B4-BE49-F238E27FC236}">
                <a16:creationId xmlns:a16="http://schemas.microsoft.com/office/drawing/2014/main" id="{0EE0A566-BF84-4BBD-8EF0-F452040E7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6504" y="1906684"/>
            <a:ext cx="6525018" cy="4893762"/>
          </a:xfrm>
          <a:prstGeom prst="rect">
            <a:avLst/>
          </a:prstGeom>
        </p:spPr>
      </p:pic>
    </p:spTree>
    <p:extLst>
      <p:ext uri="{BB962C8B-B14F-4D97-AF65-F5344CB8AC3E}">
        <p14:creationId xmlns:p14="http://schemas.microsoft.com/office/powerpoint/2010/main" val="4886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Hvordan </a:t>
            </a:r>
            <a:r>
              <a:rPr lang="en-US" err="1"/>
              <a:t>oppdage</a:t>
            </a:r>
            <a:r>
              <a:rPr lang="en-US"/>
              <a:t> </a:t>
            </a:r>
            <a:r>
              <a:rPr lang="en-US" err="1"/>
              <a:t>eksisterende</a:t>
            </a:r>
            <a:r>
              <a:rPr lang="en-US"/>
              <a:t> filer, via file policy scan:</a:t>
            </a:r>
            <a:endParaRPr lang="nb-NO"/>
          </a:p>
        </p:txBody>
      </p:sp>
      <p:pic>
        <p:nvPicPr>
          <p:cNvPr id="3" name="Picture 2">
            <a:extLst>
              <a:ext uri="{FF2B5EF4-FFF2-40B4-BE49-F238E27FC236}">
                <a16:creationId xmlns:a16="http://schemas.microsoft.com/office/drawing/2014/main" id="{27154D86-615C-4823-A523-898E3E672FB7}"/>
              </a:ext>
            </a:extLst>
          </p:cNvPr>
          <p:cNvPicPr>
            <a:picLocks noChangeAspect="1"/>
          </p:cNvPicPr>
          <p:nvPr/>
        </p:nvPicPr>
        <p:blipFill>
          <a:blip r:embed="rId3"/>
          <a:stretch>
            <a:fillRect/>
          </a:stretch>
        </p:blipFill>
        <p:spPr>
          <a:xfrm>
            <a:off x="833325" y="1796820"/>
            <a:ext cx="10749075" cy="4927505"/>
          </a:xfrm>
          <a:prstGeom prst="rect">
            <a:avLst/>
          </a:prstGeom>
        </p:spPr>
      </p:pic>
      <p:pic>
        <p:nvPicPr>
          <p:cNvPr id="5" name="Picture 4">
            <a:extLst>
              <a:ext uri="{FF2B5EF4-FFF2-40B4-BE49-F238E27FC236}">
                <a16:creationId xmlns:a16="http://schemas.microsoft.com/office/drawing/2014/main" id="{A2F0FC01-02F6-45EB-AD19-D266BA2138DB}"/>
              </a:ext>
            </a:extLst>
          </p:cNvPr>
          <p:cNvPicPr>
            <a:picLocks noChangeAspect="1"/>
          </p:cNvPicPr>
          <p:nvPr/>
        </p:nvPicPr>
        <p:blipFill>
          <a:blip r:embed="rId4"/>
          <a:stretch>
            <a:fillRect/>
          </a:stretch>
        </p:blipFill>
        <p:spPr>
          <a:xfrm>
            <a:off x="1583500" y="1700808"/>
            <a:ext cx="8584737" cy="4981669"/>
          </a:xfrm>
          <a:prstGeom prst="rect">
            <a:avLst/>
          </a:prstGeom>
        </p:spPr>
      </p:pic>
    </p:spTree>
    <p:extLst>
      <p:ext uri="{BB962C8B-B14F-4D97-AF65-F5344CB8AC3E}">
        <p14:creationId xmlns:p14="http://schemas.microsoft.com/office/powerpoint/2010/main" val="308662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CAS Proxy for Azure AD Apps</a:t>
            </a:r>
            <a:r>
              <a:rPr lang="en-US" dirty="0"/>
              <a:t> (Preview)</a:t>
            </a:r>
            <a:endParaRPr lang="nb-NO"/>
          </a:p>
        </p:txBody>
      </p:sp>
      <p:sp>
        <p:nvSpPr>
          <p:cNvPr id="3" name="Plassholder for tekst 2"/>
          <p:cNvSpPr>
            <a:spLocks noGrp="1"/>
          </p:cNvSpPr>
          <p:nvPr>
            <p:ph idx="1"/>
          </p:nvPr>
        </p:nvSpPr>
        <p:spPr>
          <a:xfrm>
            <a:off x="1202919" y="2011679"/>
            <a:ext cx="9784080" cy="4639843"/>
          </a:xfrm>
        </p:spPr>
        <p:txBody>
          <a:bodyPr>
            <a:normAutofit lnSpcReduction="10000"/>
          </a:bodyPr>
          <a:lstStyle/>
          <a:p>
            <a:r>
              <a:rPr lang="en-US" sz="2800" dirty="0" err="1"/>
              <a:t>Gir</a:t>
            </a:r>
            <a:r>
              <a:rPr lang="en-US" sz="2800" dirty="0"/>
              <a:t> </a:t>
            </a:r>
            <a:r>
              <a:rPr lang="en-US" sz="2800" dirty="0" err="1"/>
              <a:t>mulighet</a:t>
            </a:r>
            <a:r>
              <a:rPr lang="en-US" sz="2800" dirty="0"/>
              <a:t> for </a:t>
            </a:r>
            <a:r>
              <a:rPr lang="en-US" sz="2800" dirty="0" err="1"/>
              <a:t>monitorering</a:t>
            </a:r>
            <a:r>
              <a:rPr lang="en-US" sz="2800" dirty="0"/>
              <a:t> og </a:t>
            </a:r>
            <a:r>
              <a:rPr lang="en-US" sz="2800" dirty="0" err="1"/>
              <a:t>tilgangskontroll</a:t>
            </a:r>
            <a:r>
              <a:rPr lang="en-US" sz="2800" dirty="0"/>
              <a:t> for cloud apps via Azure AD Conditional Access og CAS </a:t>
            </a:r>
            <a:r>
              <a:rPr lang="en-US" sz="2800" dirty="0" err="1"/>
              <a:t>som</a:t>
            </a:r>
            <a:r>
              <a:rPr lang="en-US" sz="2800" dirty="0"/>
              <a:t> Proxy</a:t>
            </a:r>
          </a:p>
          <a:p>
            <a:r>
              <a:rPr lang="en-US" sz="2800" dirty="0" err="1"/>
              <a:t>Kontrollmuligheter</a:t>
            </a:r>
            <a:r>
              <a:rPr lang="en-US" sz="2800" dirty="0"/>
              <a:t> </a:t>
            </a:r>
            <a:r>
              <a:rPr lang="en-US" sz="2800" dirty="0" err="1"/>
              <a:t>som</a:t>
            </a:r>
            <a:r>
              <a:rPr lang="en-US" sz="2800" dirty="0"/>
              <a:t>:</a:t>
            </a:r>
          </a:p>
          <a:p>
            <a:pPr lvl="1"/>
            <a:r>
              <a:rPr lang="en-US" sz="2800" dirty="0"/>
              <a:t>Block on download</a:t>
            </a:r>
          </a:p>
          <a:p>
            <a:pPr lvl="1"/>
            <a:r>
              <a:rPr lang="en-US" sz="2800" dirty="0"/>
              <a:t>Protect on download</a:t>
            </a:r>
          </a:p>
          <a:p>
            <a:pPr lvl="1"/>
            <a:r>
              <a:rPr lang="en-US" sz="2800" dirty="0"/>
              <a:t>Restrict user sessions from non-corporate networks </a:t>
            </a:r>
          </a:p>
          <a:p>
            <a:pPr lvl="1"/>
            <a:r>
              <a:rPr lang="en-US" sz="2800" dirty="0"/>
              <a:t>Block access</a:t>
            </a:r>
          </a:p>
          <a:p>
            <a:r>
              <a:rPr lang="en-US" sz="2800" dirty="0" err="1"/>
              <a:t>Støtter</a:t>
            </a:r>
            <a:r>
              <a:rPr lang="en-US" sz="2800" dirty="0"/>
              <a:t>:</a:t>
            </a:r>
          </a:p>
          <a:p>
            <a:pPr lvl="1"/>
            <a:r>
              <a:rPr lang="en-US" sz="2800" dirty="0"/>
              <a:t>SAML single sign-on apps (featured)</a:t>
            </a:r>
          </a:p>
          <a:p>
            <a:pPr lvl="1"/>
            <a:r>
              <a:rPr lang="en-US" sz="2800" dirty="0"/>
              <a:t>Office 365 apps per nå ikke </a:t>
            </a:r>
            <a:r>
              <a:rPr lang="en-US" sz="2800" dirty="0" err="1"/>
              <a:t>støttet</a:t>
            </a:r>
            <a:endParaRPr lang="en-US" sz="2800" dirty="0"/>
          </a:p>
          <a:p>
            <a:endParaRPr lang="nb-NO" sz="2800" dirty="0"/>
          </a:p>
        </p:txBody>
      </p:sp>
    </p:spTree>
    <p:extLst>
      <p:ext uri="{BB962C8B-B14F-4D97-AF65-F5344CB8AC3E}">
        <p14:creationId xmlns:p14="http://schemas.microsoft.com/office/powerpoint/2010/main" val="2640391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Proxy App Conditional Access</a:t>
            </a:r>
            <a:endParaRPr lang="nb-NO"/>
          </a:p>
        </p:txBody>
      </p:sp>
      <p:pic>
        <p:nvPicPr>
          <p:cNvPr id="3" name="Picture 2">
            <a:extLst>
              <a:ext uri="{FF2B5EF4-FFF2-40B4-BE49-F238E27FC236}">
                <a16:creationId xmlns:a16="http://schemas.microsoft.com/office/drawing/2014/main" id="{EA17ED55-4797-48F4-8F0B-D8EFB4CEF81D}"/>
              </a:ext>
            </a:extLst>
          </p:cNvPr>
          <p:cNvPicPr>
            <a:picLocks noChangeAspect="1"/>
          </p:cNvPicPr>
          <p:nvPr/>
        </p:nvPicPr>
        <p:blipFill>
          <a:blip r:embed="rId3"/>
          <a:stretch>
            <a:fillRect/>
          </a:stretch>
        </p:blipFill>
        <p:spPr>
          <a:xfrm>
            <a:off x="2010489" y="1700809"/>
            <a:ext cx="7891587" cy="5077873"/>
          </a:xfrm>
          <a:prstGeom prst="rect">
            <a:avLst/>
          </a:prstGeom>
        </p:spPr>
      </p:pic>
      <p:pic>
        <p:nvPicPr>
          <p:cNvPr id="4" name="Picture 3">
            <a:extLst>
              <a:ext uri="{FF2B5EF4-FFF2-40B4-BE49-F238E27FC236}">
                <a16:creationId xmlns:a16="http://schemas.microsoft.com/office/drawing/2014/main" id="{8CCA0AEB-1C80-43E7-A4CD-45E1927E40BD}"/>
              </a:ext>
            </a:extLst>
          </p:cNvPr>
          <p:cNvPicPr>
            <a:picLocks noChangeAspect="1"/>
          </p:cNvPicPr>
          <p:nvPr/>
        </p:nvPicPr>
        <p:blipFill>
          <a:blip r:embed="rId4"/>
          <a:stretch>
            <a:fillRect/>
          </a:stretch>
        </p:blipFill>
        <p:spPr>
          <a:xfrm>
            <a:off x="2623887" y="35625"/>
            <a:ext cx="6944227" cy="6786751"/>
          </a:xfrm>
          <a:prstGeom prst="rect">
            <a:avLst/>
          </a:prstGeom>
        </p:spPr>
      </p:pic>
    </p:spTree>
    <p:extLst>
      <p:ext uri="{BB962C8B-B14F-4D97-AF65-F5344CB8AC3E}">
        <p14:creationId xmlns:p14="http://schemas.microsoft.com/office/powerpoint/2010/main" val="414277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Hvordan </a:t>
            </a:r>
            <a:r>
              <a:rPr lang="en-US" err="1"/>
              <a:t>koble</a:t>
            </a:r>
            <a:r>
              <a:rPr lang="en-US"/>
              <a:t> Proxy Apps I CAS?</a:t>
            </a:r>
            <a:endParaRPr lang="nb-NO"/>
          </a:p>
        </p:txBody>
      </p:sp>
      <p:pic>
        <p:nvPicPr>
          <p:cNvPr id="5" name="Picture 4">
            <a:extLst>
              <a:ext uri="{FF2B5EF4-FFF2-40B4-BE49-F238E27FC236}">
                <a16:creationId xmlns:a16="http://schemas.microsoft.com/office/drawing/2014/main" id="{DDABE931-B1A3-4348-8733-3CBD42F2F91E}"/>
              </a:ext>
            </a:extLst>
          </p:cNvPr>
          <p:cNvPicPr>
            <a:picLocks noChangeAspect="1"/>
          </p:cNvPicPr>
          <p:nvPr/>
        </p:nvPicPr>
        <p:blipFill>
          <a:blip r:embed="rId3"/>
          <a:stretch>
            <a:fillRect/>
          </a:stretch>
        </p:blipFill>
        <p:spPr>
          <a:xfrm>
            <a:off x="1103446" y="932723"/>
            <a:ext cx="9489385" cy="5733256"/>
          </a:xfrm>
          <a:prstGeom prst="rect">
            <a:avLst/>
          </a:prstGeom>
        </p:spPr>
      </p:pic>
    </p:spTree>
    <p:extLst>
      <p:ext uri="{BB962C8B-B14F-4D97-AF65-F5344CB8AC3E}">
        <p14:creationId xmlns:p14="http://schemas.microsoft.com/office/powerpoint/2010/main" val="9364903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Hvilke </a:t>
            </a:r>
            <a:r>
              <a:rPr lang="en-US"/>
              <a:t>Proxy App Policies</a:t>
            </a:r>
            <a:r>
              <a:rPr lang="en-US" dirty="0"/>
              <a:t> har vi</a:t>
            </a:r>
            <a:r>
              <a:rPr lang="en-US"/>
              <a:t>?</a:t>
            </a:r>
            <a:endParaRPr lang="nb-NO"/>
          </a:p>
        </p:txBody>
      </p:sp>
      <p:sp>
        <p:nvSpPr>
          <p:cNvPr id="3" name="Plassholder for tekst 2"/>
          <p:cNvSpPr>
            <a:spLocks noGrp="1"/>
          </p:cNvSpPr>
          <p:nvPr>
            <p:ph sz="half" idx="1"/>
          </p:nvPr>
        </p:nvSpPr>
        <p:spPr/>
        <p:txBody>
          <a:bodyPr>
            <a:normAutofit/>
          </a:bodyPr>
          <a:lstStyle/>
          <a:p>
            <a:r>
              <a:rPr lang="en-US" sz="2800" dirty="0"/>
              <a:t>Access Policy</a:t>
            </a:r>
          </a:p>
          <a:p>
            <a:pPr lvl="1"/>
            <a:r>
              <a:rPr lang="en-US" sz="2800" dirty="0"/>
              <a:t>Real-time monitoring and control over access to cloud app</a:t>
            </a:r>
          </a:p>
          <a:p>
            <a:pPr lvl="1"/>
            <a:r>
              <a:rPr lang="en-US" sz="2800" dirty="0"/>
              <a:t>Based on user, location, device and app</a:t>
            </a:r>
          </a:p>
        </p:txBody>
      </p:sp>
      <p:sp>
        <p:nvSpPr>
          <p:cNvPr id="10" name="Content Placeholder 9">
            <a:extLst>
              <a:ext uri="{FF2B5EF4-FFF2-40B4-BE49-F238E27FC236}">
                <a16:creationId xmlns:a16="http://schemas.microsoft.com/office/drawing/2014/main" id="{82F9FC8A-511B-4EE6-82EE-277E7DFF889B}"/>
              </a:ext>
            </a:extLst>
          </p:cNvPr>
          <p:cNvSpPr>
            <a:spLocks noGrp="1"/>
          </p:cNvSpPr>
          <p:nvPr>
            <p:ph sz="half" idx="2"/>
          </p:nvPr>
        </p:nvSpPr>
        <p:spPr/>
        <p:txBody>
          <a:bodyPr>
            <a:normAutofit/>
          </a:bodyPr>
          <a:lstStyle/>
          <a:p>
            <a:r>
              <a:rPr lang="en-US" sz="2800" dirty="0"/>
              <a:t>Session Policy</a:t>
            </a:r>
          </a:p>
          <a:p>
            <a:pPr lvl="1"/>
            <a:r>
              <a:rPr lang="en-US" sz="2800" dirty="0"/>
              <a:t>Real-time session-level monitoring</a:t>
            </a:r>
          </a:p>
          <a:p>
            <a:pPr lvl="1"/>
            <a:r>
              <a:rPr lang="en-US" sz="2800" dirty="0"/>
              <a:t>Granular visibility with ability to take different action</a:t>
            </a:r>
          </a:p>
          <a:p>
            <a:pPr lvl="1"/>
            <a:r>
              <a:rPr lang="en-US" sz="2800" dirty="0"/>
              <a:t>Allow access while monitoring the session and/or limit specific session activities</a:t>
            </a:r>
            <a:endParaRPr lang="nb-NO" sz="2800" dirty="0"/>
          </a:p>
        </p:txBody>
      </p:sp>
    </p:spTree>
    <p:extLst>
      <p:ext uri="{BB962C8B-B14F-4D97-AF65-F5344CB8AC3E}">
        <p14:creationId xmlns:p14="http://schemas.microsoft.com/office/powerpoint/2010/main" val="250353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Hvordan </a:t>
            </a:r>
            <a:r>
              <a:rPr lang="en-US" dirty="0" err="1"/>
              <a:t>identifisere</a:t>
            </a:r>
            <a:r>
              <a:rPr lang="en-US" dirty="0"/>
              <a:t> devicer?</a:t>
            </a:r>
            <a:endParaRPr lang="nb-NO" dirty="0"/>
          </a:p>
        </p:txBody>
      </p:sp>
      <p:pic>
        <p:nvPicPr>
          <p:cNvPr id="3" name="Picture 2">
            <a:extLst>
              <a:ext uri="{FF2B5EF4-FFF2-40B4-BE49-F238E27FC236}">
                <a16:creationId xmlns:a16="http://schemas.microsoft.com/office/drawing/2014/main" id="{E16E1471-9F91-47E0-95E2-9F6CD977079E}"/>
              </a:ext>
            </a:extLst>
          </p:cNvPr>
          <p:cNvPicPr>
            <a:picLocks noChangeAspect="1"/>
          </p:cNvPicPr>
          <p:nvPr/>
        </p:nvPicPr>
        <p:blipFill>
          <a:blip r:embed="rId3"/>
          <a:stretch>
            <a:fillRect/>
          </a:stretch>
        </p:blipFill>
        <p:spPr>
          <a:xfrm>
            <a:off x="1491068" y="1796819"/>
            <a:ext cx="9209864" cy="4810668"/>
          </a:xfrm>
          <a:prstGeom prst="rect">
            <a:avLst/>
          </a:prstGeom>
        </p:spPr>
      </p:pic>
    </p:spTree>
    <p:extLst>
      <p:ext uri="{BB962C8B-B14F-4D97-AF65-F5344CB8AC3E}">
        <p14:creationId xmlns:p14="http://schemas.microsoft.com/office/powerpoint/2010/main" val="2367142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DEMO</a:t>
            </a:r>
            <a:endParaRPr lang="nb-NO"/>
          </a:p>
        </p:txBody>
      </p:sp>
      <p:sp>
        <p:nvSpPr>
          <p:cNvPr id="3" name="Text Placeholder 2">
            <a:extLst>
              <a:ext uri="{FF2B5EF4-FFF2-40B4-BE49-F238E27FC236}">
                <a16:creationId xmlns:a16="http://schemas.microsoft.com/office/drawing/2014/main" id="{2D66DB3C-DFFE-4DE4-A62D-72B3860281E5}"/>
              </a:ext>
            </a:extLst>
          </p:cNvPr>
          <p:cNvSpPr>
            <a:spLocks noGrp="1"/>
          </p:cNvSpPr>
          <p:nvPr>
            <p:ph type="body" idx="1"/>
          </p:nvPr>
        </p:nvSpPr>
        <p:spPr/>
        <p:txBody>
          <a:bodyPr/>
          <a:lstStyle/>
          <a:p>
            <a:r>
              <a:rPr lang="nb-NO"/>
              <a:t>https://aad.portal.azure.com</a:t>
            </a:r>
          </a:p>
          <a:p>
            <a:r>
              <a:rPr lang="nb-NO"/>
              <a:t>https://portal.cloudappsecurity.com/</a:t>
            </a:r>
          </a:p>
        </p:txBody>
      </p:sp>
    </p:spTree>
    <p:extLst>
      <p:ext uri="{BB962C8B-B14F-4D97-AF65-F5344CB8AC3E}">
        <p14:creationId xmlns:p14="http://schemas.microsoft.com/office/powerpoint/2010/main" val="3180492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ATP MY WORLD!</a:t>
            </a:r>
            <a:endParaRPr lang="nb-NO" sz="3200" dirty="0"/>
          </a:p>
        </p:txBody>
      </p:sp>
      <p:sp>
        <p:nvSpPr>
          <p:cNvPr id="3" name="Content Placeholder 2"/>
          <p:cNvSpPr>
            <a:spLocks noGrp="1"/>
          </p:cNvSpPr>
          <p:nvPr>
            <p:ph idx="1"/>
          </p:nvPr>
        </p:nvSpPr>
        <p:spPr/>
        <p:txBody>
          <a:bodyPr/>
          <a:lstStyle/>
          <a:p>
            <a:r>
              <a:rPr lang="en-US" sz="4000" dirty="0" err="1"/>
              <a:t>Overblikk</a:t>
            </a:r>
            <a:r>
              <a:rPr lang="en-US" sz="4000" dirty="0"/>
              <a:t> over </a:t>
            </a:r>
            <a:r>
              <a:rPr lang="en-US" sz="4000" dirty="0" err="1"/>
              <a:t>ATP’ene</a:t>
            </a:r>
            <a:endParaRPr lang="en-US" sz="4000" dirty="0"/>
          </a:p>
          <a:p>
            <a:endParaRPr lang="en-US" sz="4000" dirty="0"/>
          </a:p>
          <a:p>
            <a:r>
              <a:rPr lang="en-US" sz="4000" dirty="0"/>
              <a:t>Office 365 ATP</a:t>
            </a:r>
          </a:p>
          <a:p>
            <a:r>
              <a:rPr lang="en-US" sz="4000" dirty="0"/>
              <a:t>Azure ATP</a:t>
            </a:r>
          </a:p>
          <a:p>
            <a:r>
              <a:rPr lang="en-US" sz="4000" dirty="0"/>
              <a:t>Windows Defender ATP</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a:p>
        </p:txBody>
      </p:sp>
      <p:sp>
        <p:nvSpPr>
          <p:cNvPr id="6" name="AutoShape 2" descr="Bilderesultat for meme atp">
            <a:extLst>
              <a:ext uri="{FF2B5EF4-FFF2-40B4-BE49-F238E27FC236}">
                <a16:creationId xmlns:a16="http://schemas.microsoft.com/office/drawing/2014/main" id="{A204FCC1-6783-4CC2-8455-147CEA0F3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9" name="Picture 8">
            <a:extLst>
              <a:ext uri="{FF2B5EF4-FFF2-40B4-BE49-F238E27FC236}">
                <a16:creationId xmlns:a16="http://schemas.microsoft.com/office/drawing/2014/main" id="{B8514D42-67C3-46C3-AB4B-E44F70EC4A6E}"/>
              </a:ext>
            </a:extLst>
          </p:cNvPr>
          <p:cNvPicPr>
            <a:picLocks noChangeAspect="1"/>
          </p:cNvPicPr>
          <p:nvPr/>
        </p:nvPicPr>
        <p:blipFill>
          <a:blip r:embed="rId3"/>
          <a:stretch>
            <a:fillRect/>
          </a:stretch>
        </p:blipFill>
        <p:spPr>
          <a:xfrm>
            <a:off x="7897091" y="2202895"/>
            <a:ext cx="4200896" cy="4200896"/>
          </a:xfrm>
          <a:prstGeom prst="rect">
            <a:avLst/>
          </a:prstGeom>
        </p:spPr>
      </p:pic>
    </p:spTree>
    <p:extLst>
      <p:ext uri="{BB962C8B-B14F-4D97-AF65-F5344CB8AC3E}">
        <p14:creationId xmlns:p14="http://schemas.microsoft.com/office/powerpoint/2010/main" val="362638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ATP – </a:t>
            </a:r>
            <a:r>
              <a:rPr lang="en-US" err="1"/>
              <a:t>Hva</a:t>
            </a:r>
            <a:r>
              <a:rPr lang="en-US"/>
              <a:t> </a:t>
            </a:r>
            <a:r>
              <a:rPr lang="en-US" err="1"/>
              <a:t>er</a:t>
            </a:r>
            <a:r>
              <a:rPr lang="en-US"/>
              <a:t> </a:t>
            </a:r>
            <a:r>
              <a:rPr lang="en-US" err="1"/>
              <a:t>det</a:t>
            </a:r>
            <a:r>
              <a:rPr lang="en-US"/>
              <a:t>?</a:t>
            </a:r>
            <a:endParaRPr lang="nb-NO"/>
          </a:p>
        </p:txBody>
      </p:sp>
      <p:sp>
        <p:nvSpPr>
          <p:cNvPr id="3" name="Content Placeholder 2"/>
          <p:cNvSpPr>
            <a:spLocks noGrp="1"/>
          </p:cNvSpPr>
          <p:nvPr>
            <p:ph idx="1"/>
          </p:nvPr>
        </p:nvSpPr>
        <p:spPr/>
        <p:txBody>
          <a:bodyPr/>
          <a:lstStyle/>
          <a:p>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a:p>
        </p:txBody>
      </p:sp>
      <p:pic>
        <p:nvPicPr>
          <p:cNvPr id="5" name="Picture 4">
            <a:extLst>
              <a:ext uri="{FF2B5EF4-FFF2-40B4-BE49-F238E27FC236}">
                <a16:creationId xmlns:a16="http://schemas.microsoft.com/office/drawing/2014/main" id="{C67F7EAB-CCED-4BC7-BB9E-6283A5937F75}"/>
              </a:ext>
            </a:extLst>
          </p:cNvPr>
          <p:cNvPicPr>
            <a:picLocks noChangeAspect="1"/>
          </p:cNvPicPr>
          <p:nvPr/>
        </p:nvPicPr>
        <p:blipFill rotWithShape="1">
          <a:blip r:embed="rId3"/>
          <a:srcRect l="11481" r="11590"/>
          <a:stretch/>
        </p:blipFill>
        <p:spPr>
          <a:xfrm>
            <a:off x="874847" y="2011680"/>
            <a:ext cx="9784080" cy="4655675"/>
          </a:xfrm>
          <a:prstGeom prst="rect">
            <a:avLst/>
          </a:prstGeom>
        </p:spPr>
      </p:pic>
    </p:spTree>
    <p:extLst>
      <p:ext uri="{BB962C8B-B14F-4D97-AF65-F5344CB8AC3E}">
        <p14:creationId xmlns:p14="http://schemas.microsoft.com/office/powerpoint/2010/main" val="2758369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p:txBody>
          <a:bodyPr/>
          <a:lstStyle/>
          <a:p>
            <a:r>
              <a:rPr lang="nb-NO" sz="4000" b="1"/>
              <a:t>Safelinks</a:t>
            </a:r>
          </a:p>
          <a:p>
            <a:endParaRPr lang="nb-NO"/>
          </a:p>
          <a:p>
            <a:endParaRPr lang="nb-NO"/>
          </a:p>
          <a:p>
            <a:endParaRPr lang="nb-NO"/>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29</a:t>
            </a:fld>
            <a:endParaRPr lang="en-US"/>
          </a:p>
        </p:txBody>
      </p:sp>
      <p:pic>
        <p:nvPicPr>
          <p:cNvPr id="1026" name="Picture 2" descr="https://oddvardotmoe.files.wordpress.com/2018/01/o365bypass_2.png">
            <a:extLst>
              <a:ext uri="{FF2B5EF4-FFF2-40B4-BE49-F238E27FC236}">
                <a16:creationId xmlns:a16="http://schemas.microsoft.com/office/drawing/2014/main" id="{A23FA9AE-4A05-4B94-8A80-4D84E2B04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685" y="2855852"/>
            <a:ext cx="7459126" cy="393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3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DFD981-CA3C-400C-8BB0-DF98CDEA0403}"/>
              </a:ext>
            </a:extLst>
          </p:cNvPr>
          <p:cNvSpPr>
            <a:spLocks noGrp="1"/>
          </p:cNvSpPr>
          <p:nvPr>
            <p:ph type="title"/>
          </p:nvPr>
        </p:nvSpPr>
        <p:spPr/>
        <p:txBody>
          <a:bodyPr/>
          <a:lstStyle/>
          <a:p>
            <a:r>
              <a:rPr lang="nb-NO"/>
              <a:t>ODDVAR MOE</a:t>
            </a:r>
          </a:p>
        </p:txBody>
      </p:sp>
      <p:sp>
        <p:nvSpPr>
          <p:cNvPr id="6" name="Content Placeholder 5">
            <a:extLst>
              <a:ext uri="{FF2B5EF4-FFF2-40B4-BE49-F238E27FC236}">
                <a16:creationId xmlns:a16="http://schemas.microsoft.com/office/drawing/2014/main" id="{A542201E-9268-48F3-B35A-ECA0D74C1F5E}"/>
              </a:ext>
            </a:extLst>
          </p:cNvPr>
          <p:cNvSpPr>
            <a:spLocks noGrp="1"/>
          </p:cNvSpPr>
          <p:nvPr>
            <p:ph idx="1"/>
          </p:nvPr>
        </p:nvSpPr>
        <p:spPr>
          <a:xfrm>
            <a:off x="1235470" y="2002425"/>
            <a:ext cx="9784080" cy="4206240"/>
          </a:xfrm>
        </p:spPr>
        <p:txBody>
          <a:bodyPr/>
          <a:lstStyle/>
          <a:p>
            <a:r>
              <a:rPr lang="en-US" sz="2000" b="1" dirty="0"/>
              <a:t>MVP – CLOUD AND DATACENTER MANAGEMENT</a:t>
            </a:r>
          </a:p>
          <a:p>
            <a:r>
              <a:rPr lang="en-US" sz="2000" b="1" dirty="0"/>
              <a:t>CHIEF TECHNICAL ARCHITECT @Advania</a:t>
            </a:r>
          </a:p>
          <a:p>
            <a:r>
              <a:rPr lang="en-US" sz="2000" b="1" dirty="0"/>
              <a:t>Blogger – </a:t>
            </a:r>
            <a:r>
              <a:rPr lang="en-US" sz="2000" b="1" dirty="0">
                <a:hlinkClick r:id="rId2"/>
              </a:rPr>
              <a:t>https://Oddvar.moe</a:t>
            </a:r>
            <a:r>
              <a:rPr lang="en-US" sz="2000" b="1" dirty="0"/>
              <a:t> </a:t>
            </a:r>
          </a:p>
          <a:p>
            <a:endParaRPr lang="en-US" sz="2000" b="1" dirty="0"/>
          </a:p>
          <a:p>
            <a:r>
              <a:rPr lang="en-US" sz="2000" b="1" dirty="0"/>
              <a:t>SECURITY GEEK – PENTESTING / HARDENING / SECURITY RESEARCH</a:t>
            </a:r>
          </a:p>
          <a:p>
            <a:pPr lvl="1"/>
            <a:r>
              <a:rPr lang="en-US" sz="1800" dirty="0"/>
              <a:t>LOLBAS project – </a:t>
            </a:r>
            <a:r>
              <a:rPr lang="en-US" sz="1800"/>
              <a:t>lolbins.com </a:t>
            </a:r>
            <a:r>
              <a:rPr lang="en-US" sz="1800" dirty="0"/>
              <a:t>/ </a:t>
            </a:r>
            <a:r>
              <a:rPr lang="en-US" sz="1800"/>
              <a:t>lolbas-project.com</a:t>
            </a:r>
            <a:endParaRPr lang="en-US" sz="1800" dirty="0"/>
          </a:p>
          <a:p>
            <a:pPr lvl="1"/>
            <a:r>
              <a:rPr lang="en-US" sz="1800" dirty="0"/>
              <a:t>Ultimate AppLocker Bypass List</a:t>
            </a:r>
          </a:p>
          <a:p>
            <a:pPr lvl="1"/>
            <a:r>
              <a:rPr lang="en-US" sz="1800" dirty="0"/>
              <a:t>CVE-2017-8625</a:t>
            </a:r>
          </a:p>
          <a:p>
            <a:endParaRPr lang="en-US" sz="2000" dirty="0"/>
          </a:p>
          <a:p>
            <a:r>
              <a:rPr lang="en-US" sz="2000" dirty="0"/>
              <a:t>        MEMES AND GIFS</a:t>
            </a:r>
          </a:p>
          <a:p>
            <a:endParaRPr lang="nb-NO" dirty="0"/>
          </a:p>
        </p:txBody>
      </p:sp>
      <p:sp>
        <p:nvSpPr>
          <p:cNvPr id="4" name="Slide Number Placeholder 3">
            <a:extLst>
              <a:ext uri="{FF2B5EF4-FFF2-40B4-BE49-F238E27FC236}">
                <a16:creationId xmlns:a16="http://schemas.microsoft.com/office/drawing/2014/main" id="{BF054D6B-2114-42D3-85A1-979EFABC8B8A}"/>
              </a:ext>
            </a:extLst>
          </p:cNvPr>
          <p:cNvSpPr>
            <a:spLocks noGrp="1"/>
          </p:cNvSpPr>
          <p:nvPr>
            <p:ph type="sldNum" sz="quarter" idx="12"/>
          </p:nvPr>
        </p:nvSpPr>
        <p:spPr/>
        <p:txBody>
          <a:bodyPr/>
          <a:lstStyle/>
          <a:p>
            <a:fld id="{D57F1E4F-1CFF-5643-939E-217C01CDF565}" type="slidenum">
              <a:rPr lang="en-US" smtClean="0"/>
              <a:pPr/>
              <a:t>3</a:t>
            </a:fld>
            <a:endParaRPr lang="en-US"/>
          </a:p>
        </p:txBody>
      </p:sp>
      <p:pic>
        <p:nvPicPr>
          <p:cNvPr id="7" name="Bilde 2">
            <a:extLst>
              <a:ext uri="{FF2B5EF4-FFF2-40B4-BE49-F238E27FC236}">
                <a16:creationId xmlns:a16="http://schemas.microsoft.com/office/drawing/2014/main" id="{C8611A8E-7950-4DE5-8827-083D9AF11F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173" y="1792936"/>
            <a:ext cx="3803904" cy="4422648"/>
          </a:xfrm>
          <a:prstGeom prst="rect">
            <a:avLst/>
          </a:prstGeom>
        </p:spPr>
      </p:pic>
      <p:pic>
        <p:nvPicPr>
          <p:cNvPr id="3" name="Picture 2">
            <a:extLst>
              <a:ext uri="{FF2B5EF4-FFF2-40B4-BE49-F238E27FC236}">
                <a16:creationId xmlns:a16="http://schemas.microsoft.com/office/drawing/2014/main" id="{60FF980B-0F67-4F09-B65D-B67A49AA6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1147" y="284176"/>
            <a:ext cx="1506432" cy="1508761"/>
          </a:xfrm>
          <a:prstGeom prst="rect">
            <a:avLst/>
          </a:prstGeom>
        </p:spPr>
      </p:pic>
      <p:pic>
        <p:nvPicPr>
          <p:cNvPr id="1026" name="Picture 2" descr="Growing Heart on Microsoft Windows 10 April 2018 Update">
            <a:extLst>
              <a:ext uri="{FF2B5EF4-FFF2-40B4-BE49-F238E27FC236}">
                <a16:creationId xmlns:a16="http://schemas.microsoft.com/office/drawing/2014/main" id="{0C9CBC2E-AFF8-4426-90CC-5B1EA65D09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4662" y="5658391"/>
            <a:ext cx="369156" cy="369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sign&#10;&#10;Description generated with very high confidence">
            <a:extLst>
              <a:ext uri="{FF2B5EF4-FFF2-40B4-BE49-F238E27FC236}">
                <a16:creationId xmlns:a16="http://schemas.microsoft.com/office/drawing/2014/main" id="{7FEEBAE7-F1D3-4948-890D-F2EE332CB3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092" y="613775"/>
            <a:ext cx="688689" cy="688689"/>
          </a:xfrm>
          <a:prstGeom prst="rect">
            <a:avLst/>
          </a:prstGeom>
        </p:spPr>
      </p:pic>
    </p:spTree>
    <p:extLst>
      <p:ext uri="{BB962C8B-B14F-4D97-AF65-F5344CB8AC3E}">
        <p14:creationId xmlns:p14="http://schemas.microsoft.com/office/powerpoint/2010/main" val="984380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a:xfrm>
            <a:off x="1202919" y="2011679"/>
            <a:ext cx="9784080" cy="4776299"/>
          </a:xfrm>
        </p:spPr>
        <p:txBody>
          <a:bodyPr>
            <a:normAutofit/>
          </a:bodyPr>
          <a:lstStyle/>
          <a:p>
            <a:r>
              <a:rPr lang="nb-NO" sz="4000" b="1"/>
              <a:t>Safelinks – Kjente svakheter</a:t>
            </a:r>
          </a:p>
          <a:p>
            <a:endParaRPr lang="nb-NO"/>
          </a:p>
          <a:p>
            <a:endParaRPr lang="nb-NO"/>
          </a:p>
          <a:p>
            <a:endParaRPr lang="nb-NO"/>
          </a:p>
          <a:p>
            <a:endParaRPr lang="nb-NO"/>
          </a:p>
          <a:p>
            <a:endParaRPr lang="nb-NO"/>
          </a:p>
          <a:p>
            <a:endParaRPr lang="nb-NO"/>
          </a:p>
          <a:p>
            <a:endParaRPr lang="nb-NO"/>
          </a:p>
          <a:p>
            <a:r>
              <a:rPr lang="nb-NO"/>
              <a:t>Avanan.com</a:t>
            </a:r>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30</a:t>
            </a:fld>
            <a:endParaRPr lang="en-US"/>
          </a:p>
        </p:txBody>
      </p:sp>
      <p:pic>
        <p:nvPicPr>
          <p:cNvPr id="6" name="Picture 5">
            <a:extLst>
              <a:ext uri="{FF2B5EF4-FFF2-40B4-BE49-F238E27FC236}">
                <a16:creationId xmlns:a16="http://schemas.microsoft.com/office/drawing/2014/main" id="{D0C22161-CE12-420C-82B1-4AE6BF73CFDC}"/>
              </a:ext>
            </a:extLst>
          </p:cNvPr>
          <p:cNvPicPr>
            <a:picLocks noChangeAspect="1"/>
          </p:cNvPicPr>
          <p:nvPr/>
        </p:nvPicPr>
        <p:blipFill>
          <a:blip r:embed="rId3"/>
          <a:stretch>
            <a:fillRect/>
          </a:stretch>
        </p:blipFill>
        <p:spPr>
          <a:xfrm>
            <a:off x="1017592" y="3061304"/>
            <a:ext cx="10154734" cy="2749674"/>
          </a:xfrm>
          <a:prstGeom prst="rect">
            <a:avLst/>
          </a:prstGeom>
        </p:spPr>
      </p:pic>
    </p:spTree>
    <p:extLst>
      <p:ext uri="{BB962C8B-B14F-4D97-AF65-F5344CB8AC3E}">
        <p14:creationId xmlns:p14="http://schemas.microsoft.com/office/powerpoint/2010/main" val="307944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p:txBody>
          <a:bodyPr/>
          <a:lstStyle/>
          <a:p>
            <a:r>
              <a:rPr lang="nb-NO" sz="4000" b="1"/>
              <a:t>Safelinks – Kjente svakheter</a:t>
            </a:r>
          </a:p>
          <a:p>
            <a:endParaRPr lang="nb-NO"/>
          </a:p>
          <a:p>
            <a:endParaRPr lang="nb-NO"/>
          </a:p>
          <a:p>
            <a:endParaRPr lang="nb-NO"/>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31</a:t>
            </a:fld>
            <a:endParaRPr lang="en-US"/>
          </a:p>
        </p:txBody>
      </p:sp>
      <p:pic>
        <p:nvPicPr>
          <p:cNvPr id="2050" name="Picture 2" descr="https://oddvardotmoe.files.wordpress.com/2018/01/o365bypass_5.png">
            <a:extLst>
              <a:ext uri="{FF2B5EF4-FFF2-40B4-BE49-F238E27FC236}">
                <a16:creationId xmlns:a16="http://schemas.microsoft.com/office/drawing/2014/main" id="{F0D10475-D9D2-451F-A7B3-D213AF093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9" y="2949085"/>
            <a:ext cx="10772669" cy="230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1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p:txBody>
          <a:bodyPr/>
          <a:lstStyle/>
          <a:p>
            <a:r>
              <a:rPr lang="nb-NO" sz="4000" b="1"/>
              <a:t>Safelinks – Kjente svakheter</a:t>
            </a:r>
          </a:p>
          <a:p>
            <a:endParaRPr lang="nb-NO"/>
          </a:p>
          <a:p>
            <a:endParaRPr lang="nb-NO"/>
          </a:p>
          <a:p>
            <a:endParaRPr lang="nb-NO"/>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32</a:t>
            </a:fld>
            <a:endParaRPr lang="en-US"/>
          </a:p>
        </p:txBody>
      </p:sp>
      <p:pic>
        <p:nvPicPr>
          <p:cNvPr id="4098" name="Picture 2" descr="https://oddvardotmoe.files.wordpress.com/2018/01/o365bypass_7.png">
            <a:extLst>
              <a:ext uri="{FF2B5EF4-FFF2-40B4-BE49-F238E27FC236}">
                <a16:creationId xmlns:a16="http://schemas.microsoft.com/office/drawing/2014/main" id="{622B0FD2-0649-4A42-B9BB-F83423F6E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538" y="2767012"/>
            <a:ext cx="7023756" cy="345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635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p:txBody>
          <a:bodyPr/>
          <a:lstStyle/>
          <a:p>
            <a:r>
              <a:rPr lang="nb-NO" sz="4000" b="1"/>
              <a:t>Safelinks – Kjente svakheter</a:t>
            </a:r>
          </a:p>
          <a:p>
            <a:endParaRPr lang="nb-NO"/>
          </a:p>
          <a:p>
            <a:endParaRPr lang="nb-NO"/>
          </a:p>
          <a:p>
            <a:endParaRPr lang="nb-NO"/>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33</a:t>
            </a:fld>
            <a:endParaRPr lang="en-US"/>
          </a:p>
        </p:txBody>
      </p:sp>
      <p:pic>
        <p:nvPicPr>
          <p:cNvPr id="3074" name="Picture 2" descr="https://oddvardotmoe.files.wordpress.com/2018/01/o365bypass_6.png">
            <a:extLst>
              <a:ext uri="{FF2B5EF4-FFF2-40B4-BE49-F238E27FC236}">
                <a16:creationId xmlns:a16="http://schemas.microsoft.com/office/drawing/2014/main" id="{2AAE2491-B3A1-47B0-90A1-2FEC0E90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149" y="2779468"/>
            <a:ext cx="7554161" cy="26706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36A055-3D46-4735-9664-50489D536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272" y="2694534"/>
            <a:ext cx="5492072" cy="3642700"/>
          </a:xfrm>
          <a:prstGeom prst="rect">
            <a:avLst/>
          </a:prstGeom>
        </p:spPr>
      </p:pic>
    </p:spTree>
    <p:extLst>
      <p:ext uri="{BB962C8B-B14F-4D97-AF65-F5344CB8AC3E}">
        <p14:creationId xmlns:p14="http://schemas.microsoft.com/office/powerpoint/2010/main" val="23174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9049-3F09-48D9-8D78-CFFDBF6B2C88}"/>
              </a:ext>
            </a:extLst>
          </p:cNvPr>
          <p:cNvSpPr>
            <a:spLocks noGrp="1"/>
          </p:cNvSpPr>
          <p:nvPr>
            <p:ph type="title"/>
          </p:nvPr>
        </p:nvSpPr>
        <p:spPr/>
        <p:txBody>
          <a:bodyPr/>
          <a:lstStyle/>
          <a:p>
            <a:r>
              <a:rPr lang="nb-NO"/>
              <a:t>Office 365 ATP – Funker det?</a:t>
            </a:r>
          </a:p>
        </p:txBody>
      </p:sp>
      <p:sp>
        <p:nvSpPr>
          <p:cNvPr id="3" name="Content Placeholder 2">
            <a:extLst>
              <a:ext uri="{FF2B5EF4-FFF2-40B4-BE49-F238E27FC236}">
                <a16:creationId xmlns:a16="http://schemas.microsoft.com/office/drawing/2014/main" id="{02E3682C-76CE-49CC-9865-DFDF3B7EA2E8}"/>
              </a:ext>
            </a:extLst>
          </p:cNvPr>
          <p:cNvSpPr>
            <a:spLocks noGrp="1"/>
          </p:cNvSpPr>
          <p:nvPr>
            <p:ph idx="1"/>
          </p:nvPr>
        </p:nvSpPr>
        <p:spPr/>
        <p:txBody>
          <a:bodyPr/>
          <a:lstStyle/>
          <a:p>
            <a:r>
              <a:rPr lang="nb-NO"/>
              <a:t>Safelinks – Fiks - </a:t>
            </a:r>
            <a:r>
              <a:rPr lang="nb-NO">
                <a:hlinkClick r:id="rId3"/>
              </a:rPr>
              <a:t>https://oddvar.moe/2018/01/03/office-365-safe-links-bypass/</a:t>
            </a:r>
            <a:r>
              <a:rPr lang="nb-NO"/>
              <a:t> </a:t>
            </a:r>
          </a:p>
          <a:p>
            <a:endParaRPr lang="nb-NO"/>
          </a:p>
          <a:p>
            <a:endParaRPr lang="nb-NO"/>
          </a:p>
          <a:p>
            <a:endParaRPr lang="nb-NO"/>
          </a:p>
        </p:txBody>
      </p:sp>
      <p:sp>
        <p:nvSpPr>
          <p:cNvPr id="4" name="Slide Number Placeholder 3">
            <a:extLst>
              <a:ext uri="{FF2B5EF4-FFF2-40B4-BE49-F238E27FC236}">
                <a16:creationId xmlns:a16="http://schemas.microsoft.com/office/drawing/2014/main" id="{D7C3D214-0912-42FB-9FA6-EDAA7F24749C}"/>
              </a:ext>
            </a:extLst>
          </p:cNvPr>
          <p:cNvSpPr>
            <a:spLocks noGrp="1"/>
          </p:cNvSpPr>
          <p:nvPr>
            <p:ph type="sldNum" sz="quarter" idx="12"/>
          </p:nvPr>
        </p:nvSpPr>
        <p:spPr/>
        <p:txBody>
          <a:bodyPr/>
          <a:lstStyle/>
          <a:p>
            <a:fld id="{D57F1E4F-1CFF-5643-939E-217C01CDF565}" type="slidenum">
              <a:rPr lang="en-US" smtClean="0"/>
              <a:pPr/>
              <a:t>34</a:t>
            </a:fld>
            <a:endParaRPr lang="en-US"/>
          </a:p>
        </p:txBody>
      </p:sp>
      <p:pic>
        <p:nvPicPr>
          <p:cNvPr id="5122" name="Picture 2" descr="https://oddvardotmoe.files.wordpress.com/2018/01/o365bypass_8.png">
            <a:extLst>
              <a:ext uri="{FF2B5EF4-FFF2-40B4-BE49-F238E27FC236}">
                <a16:creationId xmlns:a16="http://schemas.microsoft.com/office/drawing/2014/main" id="{046A601D-1F66-46F3-913E-BB5B8B4AC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14733"/>
            <a:ext cx="12192000" cy="530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93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Oppsett</a:t>
            </a:r>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35</a:t>
            </a:fld>
            <a:endParaRPr lang="en-US"/>
          </a:p>
        </p:txBody>
      </p:sp>
      <p:pic>
        <p:nvPicPr>
          <p:cNvPr id="5" name="Picture 4">
            <a:extLst>
              <a:ext uri="{FF2B5EF4-FFF2-40B4-BE49-F238E27FC236}">
                <a16:creationId xmlns:a16="http://schemas.microsoft.com/office/drawing/2014/main" id="{025E6F40-A558-4EC3-92CB-2E83796D4626}"/>
              </a:ext>
            </a:extLst>
          </p:cNvPr>
          <p:cNvPicPr>
            <a:picLocks noChangeAspect="1"/>
          </p:cNvPicPr>
          <p:nvPr/>
        </p:nvPicPr>
        <p:blipFill>
          <a:blip r:embed="rId2"/>
          <a:stretch>
            <a:fillRect/>
          </a:stretch>
        </p:blipFill>
        <p:spPr>
          <a:xfrm>
            <a:off x="0" y="1885230"/>
            <a:ext cx="12192000" cy="4578655"/>
          </a:xfrm>
          <a:prstGeom prst="rect">
            <a:avLst/>
          </a:prstGeom>
        </p:spPr>
      </p:pic>
    </p:spTree>
    <p:extLst>
      <p:ext uri="{BB962C8B-B14F-4D97-AF65-F5344CB8AC3E}">
        <p14:creationId xmlns:p14="http://schemas.microsoft.com/office/powerpoint/2010/main" val="2444360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br>
              <a:rPr lang="nb-NO"/>
            </a:br>
            <a:r>
              <a:rPr lang="nb-NO"/>
              <a:t>Oppsett</a:t>
            </a:r>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36</a:t>
            </a:fld>
            <a:endParaRPr lang="en-US"/>
          </a:p>
        </p:txBody>
      </p:sp>
      <p:pic>
        <p:nvPicPr>
          <p:cNvPr id="6" name="Picture 5">
            <a:extLst>
              <a:ext uri="{FF2B5EF4-FFF2-40B4-BE49-F238E27FC236}">
                <a16:creationId xmlns:a16="http://schemas.microsoft.com/office/drawing/2014/main" id="{AF49C5DD-4B10-48ED-B00B-BEAFA698D649}"/>
              </a:ext>
            </a:extLst>
          </p:cNvPr>
          <p:cNvPicPr>
            <a:picLocks noChangeAspect="1"/>
          </p:cNvPicPr>
          <p:nvPr/>
        </p:nvPicPr>
        <p:blipFill>
          <a:blip r:embed="rId2"/>
          <a:stretch>
            <a:fillRect/>
          </a:stretch>
        </p:blipFill>
        <p:spPr>
          <a:xfrm>
            <a:off x="1202919" y="0"/>
            <a:ext cx="7373815" cy="7504160"/>
          </a:xfrm>
          <a:prstGeom prst="rect">
            <a:avLst/>
          </a:prstGeom>
        </p:spPr>
      </p:pic>
    </p:spTree>
    <p:extLst>
      <p:ext uri="{BB962C8B-B14F-4D97-AF65-F5344CB8AC3E}">
        <p14:creationId xmlns:p14="http://schemas.microsoft.com/office/powerpoint/2010/main" val="245131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br>
              <a:rPr lang="nb-NO"/>
            </a:br>
            <a:r>
              <a:rPr lang="nb-NO"/>
              <a:t>Oppsett</a:t>
            </a:r>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37</a:t>
            </a:fld>
            <a:endParaRPr lang="en-US"/>
          </a:p>
        </p:txBody>
      </p:sp>
      <p:pic>
        <p:nvPicPr>
          <p:cNvPr id="7" name="Picture 6">
            <a:extLst>
              <a:ext uri="{FF2B5EF4-FFF2-40B4-BE49-F238E27FC236}">
                <a16:creationId xmlns:a16="http://schemas.microsoft.com/office/drawing/2014/main" id="{4A178DE7-D987-40B2-8130-96521FCF4A0D}"/>
              </a:ext>
            </a:extLst>
          </p:cNvPr>
          <p:cNvPicPr>
            <a:picLocks noChangeAspect="1"/>
          </p:cNvPicPr>
          <p:nvPr/>
        </p:nvPicPr>
        <p:blipFill>
          <a:blip r:embed="rId2"/>
          <a:stretch>
            <a:fillRect/>
          </a:stretch>
        </p:blipFill>
        <p:spPr>
          <a:xfrm>
            <a:off x="1202919" y="-70021"/>
            <a:ext cx="9404243" cy="6858000"/>
          </a:xfrm>
          <a:prstGeom prst="rect">
            <a:avLst/>
          </a:prstGeom>
        </p:spPr>
      </p:pic>
    </p:spTree>
    <p:extLst>
      <p:ext uri="{BB962C8B-B14F-4D97-AF65-F5344CB8AC3E}">
        <p14:creationId xmlns:p14="http://schemas.microsoft.com/office/powerpoint/2010/main" val="3862245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r>
              <a:rPr lang="nb-NO" err="1"/>
              <a:t>Monitorering</a:t>
            </a:r>
            <a:endParaRPr lang="nb-NO"/>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38</a:t>
            </a:fld>
            <a:endParaRPr lang="en-US"/>
          </a:p>
        </p:txBody>
      </p:sp>
      <p:pic>
        <p:nvPicPr>
          <p:cNvPr id="6" name="Picture 5">
            <a:extLst>
              <a:ext uri="{FF2B5EF4-FFF2-40B4-BE49-F238E27FC236}">
                <a16:creationId xmlns:a16="http://schemas.microsoft.com/office/drawing/2014/main" id="{6F1F42DD-62E8-4CCB-8E86-949EF156CE70}"/>
              </a:ext>
            </a:extLst>
          </p:cNvPr>
          <p:cNvPicPr>
            <a:picLocks noChangeAspect="1"/>
          </p:cNvPicPr>
          <p:nvPr/>
        </p:nvPicPr>
        <p:blipFill>
          <a:blip r:embed="rId2"/>
          <a:stretch>
            <a:fillRect/>
          </a:stretch>
        </p:blipFill>
        <p:spPr>
          <a:xfrm>
            <a:off x="3398260" y="2022854"/>
            <a:ext cx="2580952" cy="4400000"/>
          </a:xfrm>
          <a:prstGeom prst="rect">
            <a:avLst/>
          </a:prstGeom>
        </p:spPr>
      </p:pic>
    </p:spTree>
    <p:extLst>
      <p:ext uri="{BB962C8B-B14F-4D97-AF65-F5344CB8AC3E}">
        <p14:creationId xmlns:p14="http://schemas.microsoft.com/office/powerpoint/2010/main" val="24422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r>
              <a:rPr lang="nb-NO" err="1"/>
              <a:t>Monitorering</a:t>
            </a:r>
            <a:endParaRPr lang="nb-NO"/>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39</a:t>
            </a:fld>
            <a:endParaRPr lang="en-US"/>
          </a:p>
        </p:txBody>
      </p:sp>
      <p:pic>
        <p:nvPicPr>
          <p:cNvPr id="7" name="Picture 6">
            <a:extLst>
              <a:ext uri="{FF2B5EF4-FFF2-40B4-BE49-F238E27FC236}">
                <a16:creationId xmlns:a16="http://schemas.microsoft.com/office/drawing/2014/main" id="{9168CF20-C950-47F7-AA76-95E484BC27CF}"/>
              </a:ext>
            </a:extLst>
          </p:cNvPr>
          <p:cNvPicPr>
            <a:picLocks noChangeAspect="1"/>
          </p:cNvPicPr>
          <p:nvPr/>
        </p:nvPicPr>
        <p:blipFill>
          <a:blip r:embed="rId2"/>
          <a:stretch>
            <a:fillRect/>
          </a:stretch>
        </p:blipFill>
        <p:spPr>
          <a:xfrm>
            <a:off x="2011987" y="1373226"/>
            <a:ext cx="7265640" cy="5726876"/>
          </a:xfrm>
          <a:prstGeom prst="rect">
            <a:avLst/>
          </a:prstGeom>
        </p:spPr>
      </p:pic>
    </p:spTree>
    <p:extLst>
      <p:ext uri="{BB962C8B-B14F-4D97-AF65-F5344CB8AC3E}">
        <p14:creationId xmlns:p14="http://schemas.microsoft.com/office/powerpoint/2010/main" val="3240907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09B4-F4CE-4251-87BB-28455454ACEB}"/>
              </a:ext>
            </a:extLst>
          </p:cNvPr>
          <p:cNvSpPr>
            <a:spLocks noGrp="1"/>
          </p:cNvSpPr>
          <p:nvPr>
            <p:ph type="title"/>
          </p:nvPr>
        </p:nvSpPr>
        <p:spPr/>
        <p:txBody>
          <a:bodyPr/>
          <a:lstStyle/>
          <a:p>
            <a:r>
              <a:rPr lang="nb-NO" dirty="0"/>
              <a:t>Dagens </a:t>
            </a:r>
            <a:r>
              <a:rPr lang="nb-NO" dirty="0" err="1"/>
              <a:t>hotte</a:t>
            </a:r>
            <a:r>
              <a:rPr lang="nb-NO" dirty="0"/>
              <a:t> tips</a:t>
            </a:r>
          </a:p>
        </p:txBody>
      </p:sp>
      <p:pic>
        <p:nvPicPr>
          <p:cNvPr id="5" name="Content Placeholder 4">
            <a:extLst>
              <a:ext uri="{FF2B5EF4-FFF2-40B4-BE49-F238E27FC236}">
                <a16:creationId xmlns:a16="http://schemas.microsoft.com/office/drawing/2014/main" id="{61BFEC45-EF51-4C49-9877-94DDD9364C2C}"/>
              </a:ext>
            </a:extLst>
          </p:cNvPr>
          <p:cNvPicPr>
            <a:picLocks noGrp="1" noChangeAspect="1"/>
          </p:cNvPicPr>
          <p:nvPr>
            <p:ph idx="1"/>
          </p:nvPr>
        </p:nvPicPr>
        <p:blipFill>
          <a:blip r:embed="rId3"/>
          <a:stretch>
            <a:fillRect/>
          </a:stretch>
        </p:blipFill>
        <p:spPr>
          <a:xfrm>
            <a:off x="2268187" y="1792936"/>
            <a:ext cx="6694172" cy="4961957"/>
          </a:xfrm>
          <a:prstGeom prst="rect">
            <a:avLst/>
          </a:prstGeom>
        </p:spPr>
      </p:pic>
      <p:sp>
        <p:nvSpPr>
          <p:cNvPr id="4" name="Slide Number Placeholder 3">
            <a:extLst>
              <a:ext uri="{FF2B5EF4-FFF2-40B4-BE49-F238E27FC236}">
                <a16:creationId xmlns:a16="http://schemas.microsoft.com/office/drawing/2014/main" id="{7393DE0B-AB15-431F-85F1-806018FF1C73}"/>
              </a:ext>
            </a:extLst>
          </p:cNvPr>
          <p:cNvSpPr>
            <a:spLocks noGrp="1"/>
          </p:cNvSpPr>
          <p:nvPr>
            <p:ph type="sldNum" sz="quarter" idx="12"/>
          </p:nvPr>
        </p:nvSpPr>
        <p:spPr/>
        <p:txBody>
          <a:bodyPr/>
          <a:lstStyle/>
          <a:p>
            <a:fld id="{D57F1E4F-1CFF-5643-939E-217C01CDF565}" type="slidenum">
              <a:rPr lang="en-US" smtClean="0"/>
              <a:pPr/>
              <a:t>4</a:t>
            </a:fld>
            <a:endParaRPr lang="en-US"/>
          </a:p>
        </p:txBody>
      </p:sp>
      <p:pic>
        <p:nvPicPr>
          <p:cNvPr id="6" name="Picture 5">
            <a:extLst>
              <a:ext uri="{FF2B5EF4-FFF2-40B4-BE49-F238E27FC236}">
                <a16:creationId xmlns:a16="http://schemas.microsoft.com/office/drawing/2014/main" id="{A933B861-5DC9-47BB-8F4B-6ACFF07D2286}"/>
              </a:ext>
            </a:extLst>
          </p:cNvPr>
          <p:cNvPicPr>
            <a:picLocks noChangeAspect="1"/>
          </p:cNvPicPr>
          <p:nvPr/>
        </p:nvPicPr>
        <p:blipFill>
          <a:blip r:embed="rId4"/>
          <a:stretch>
            <a:fillRect/>
          </a:stretch>
        </p:blipFill>
        <p:spPr>
          <a:xfrm>
            <a:off x="897680" y="0"/>
            <a:ext cx="10089319" cy="6858000"/>
          </a:xfrm>
          <a:prstGeom prst="rect">
            <a:avLst/>
          </a:prstGeom>
        </p:spPr>
      </p:pic>
    </p:spTree>
    <p:extLst>
      <p:ext uri="{BB962C8B-B14F-4D97-AF65-F5344CB8AC3E}">
        <p14:creationId xmlns:p14="http://schemas.microsoft.com/office/powerpoint/2010/main" val="111972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r>
              <a:rPr lang="nb-NO" err="1"/>
              <a:t>Monitorering</a:t>
            </a:r>
            <a:endParaRPr lang="nb-NO"/>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40</a:t>
            </a:fld>
            <a:endParaRPr lang="en-US"/>
          </a:p>
        </p:txBody>
      </p:sp>
      <p:pic>
        <p:nvPicPr>
          <p:cNvPr id="5" name="Picture 4">
            <a:extLst>
              <a:ext uri="{FF2B5EF4-FFF2-40B4-BE49-F238E27FC236}">
                <a16:creationId xmlns:a16="http://schemas.microsoft.com/office/drawing/2014/main" id="{A0786D87-1AB2-4ECF-B6A3-2C32B82491D3}"/>
              </a:ext>
            </a:extLst>
          </p:cNvPr>
          <p:cNvPicPr>
            <a:picLocks noChangeAspect="1"/>
          </p:cNvPicPr>
          <p:nvPr/>
        </p:nvPicPr>
        <p:blipFill>
          <a:blip r:embed="rId2"/>
          <a:stretch>
            <a:fillRect/>
          </a:stretch>
        </p:blipFill>
        <p:spPr>
          <a:xfrm>
            <a:off x="1202919" y="1398132"/>
            <a:ext cx="9190476" cy="5914286"/>
          </a:xfrm>
          <a:prstGeom prst="rect">
            <a:avLst/>
          </a:prstGeom>
        </p:spPr>
      </p:pic>
    </p:spTree>
    <p:extLst>
      <p:ext uri="{BB962C8B-B14F-4D97-AF65-F5344CB8AC3E}">
        <p14:creationId xmlns:p14="http://schemas.microsoft.com/office/powerpoint/2010/main" val="1538226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9FD2-A1AF-4045-B2F2-7F3D5E3BA0E7}"/>
              </a:ext>
            </a:extLst>
          </p:cNvPr>
          <p:cNvSpPr>
            <a:spLocks noGrp="1"/>
          </p:cNvSpPr>
          <p:nvPr>
            <p:ph type="title"/>
          </p:nvPr>
        </p:nvSpPr>
        <p:spPr/>
        <p:txBody>
          <a:bodyPr/>
          <a:lstStyle/>
          <a:p>
            <a:r>
              <a:rPr lang="nb-NO"/>
              <a:t>Office 365 ATP – </a:t>
            </a:r>
            <a:r>
              <a:rPr lang="nb-NO" err="1"/>
              <a:t>Monitorering</a:t>
            </a:r>
            <a:endParaRPr lang="nb-NO"/>
          </a:p>
        </p:txBody>
      </p:sp>
      <p:sp>
        <p:nvSpPr>
          <p:cNvPr id="3" name="Content Placeholder 2">
            <a:extLst>
              <a:ext uri="{FF2B5EF4-FFF2-40B4-BE49-F238E27FC236}">
                <a16:creationId xmlns:a16="http://schemas.microsoft.com/office/drawing/2014/main" id="{0AEE31B4-565A-4D78-9C7E-36BC50929440}"/>
              </a:ext>
            </a:extLst>
          </p:cNvPr>
          <p:cNvSpPr>
            <a:spLocks noGrp="1"/>
          </p:cNvSpPr>
          <p:nvPr>
            <p:ph idx="1"/>
          </p:nvPr>
        </p:nvSpPr>
        <p:spPr/>
        <p:txBody>
          <a:bodyPr/>
          <a:lstStyle/>
          <a:p>
            <a:endParaRPr lang="nb-NO"/>
          </a:p>
        </p:txBody>
      </p:sp>
      <p:sp>
        <p:nvSpPr>
          <p:cNvPr id="4" name="Slide Number Placeholder 3">
            <a:extLst>
              <a:ext uri="{FF2B5EF4-FFF2-40B4-BE49-F238E27FC236}">
                <a16:creationId xmlns:a16="http://schemas.microsoft.com/office/drawing/2014/main" id="{AEBFA563-C7B9-42CF-926B-9A95AF1FFDC3}"/>
              </a:ext>
            </a:extLst>
          </p:cNvPr>
          <p:cNvSpPr>
            <a:spLocks noGrp="1"/>
          </p:cNvSpPr>
          <p:nvPr>
            <p:ph type="sldNum" sz="quarter" idx="12"/>
          </p:nvPr>
        </p:nvSpPr>
        <p:spPr/>
        <p:txBody>
          <a:bodyPr/>
          <a:lstStyle/>
          <a:p>
            <a:fld id="{D57F1E4F-1CFF-5643-939E-217C01CDF565}" type="slidenum">
              <a:rPr lang="en-US" smtClean="0"/>
              <a:pPr/>
              <a:t>41</a:t>
            </a:fld>
            <a:endParaRPr lang="en-US"/>
          </a:p>
        </p:txBody>
      </p:sp>
      <p:pic>
        <p:nvPicPr>
          <p:cNvPr id="5" name="Picture 4">
            <a:extLst>
              <a:ext uri="{FF2B5EF4-FFF2-40B4-BE49-F238E27FC236}">
                <a16:creationId xmlns:a16="http://schemas.microsoft.com/office/drawing/2014/main" id="{A0786D87-1AB2-4ECF-B6A3-2C32B82491D3}"/>
              </a:ext>
            </a:extLst>
          </p:cNvPr>
          <p:cNvPicPr>
            <a:picLocks noChangeAspect="1"/>
          </p:cNvPicPr>
          <p:nvPr/>
        </p:nvPicPr>
        <p:blipFill>
          <a:blip r:embed="rId2"/>
          <a:stretch>
            <a:fillRect/>
          </a:stretch>
        </p:blipFill>
        <p:spPr>
          <a:xfrm>
            <a:off x="1202919" y="1398132"/>
            <a:ext cx="9190476" cy="5914286"/>
          </a:xfrm>
          <a:prstGeom prst="rect">
            <a:avLst/>
          </a:prstGeom>
        </p:spPr>
      </p:pic>
    </p:spTree>
    <p:extLst>
      <p:ext uri="{BB962C8B-B14F-4D97-AF65-F5344CB8AC3E}">
        <p14:creationId xmlns:p14="http://schemas.microsoft.com/office/powerpoint/2010/main" val="1627205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ATP – </a:t>
            </a:r>
            <a:r>
              <a:rPr lang="en-US" dirty="0" err="1"/>
              <a:t>Hva</a:t>
            </a:r>
            <a:r>
              <a:rPr lang="en-US" dirty="0"/>
              <a:t> </a:t>
            </a:r>
            <a:r>
              <a:rPr lang="en-US" dirty="0" err="1"/>
              <a:t>er</a:t>
            </a:r>
            <a:r>
              <a:rPr lang="en-US" dirty="0"/>
              <a:t> </a:t>
            </a:r>
            <a:r>
              <a:rPr lang="en-US" dirty="0" err="1"/>
              <a:t>det</a:t>
            </a:r>
            <a:r>
              <a:rPr lang="en-US" dirty="0"/>
              <a:t>?</a:t>
            </a:r>
            <a:endParaRPr lang="nb-NO" dirty="0"/>
          </a:p>
        </p:txBody>
      </p:sp>
      <p:sp>
        <p:nvSpPr>
          <p:cNvPr id="3" name="Content Placeholder 2"/>
          <p:cNvSpPr>
            <a:spLocks noGrp="1"/>
          </p:cNvSpPr>
          <p:nvPr>
            <p:ph idx="1"/>
          </p:nvPr>
        </p:nvSpPr>
        <p:spPr/>
        <p:txBody>
          <a:bodyPr/>
          <a:lstStyle/>
          <a:p>
            <a:r>
              <a:rPr lang="nb-NO" dirty="0"/>
              <a:t>Sky versjonen av Microsoft ATA</a:t>
            </a:r>
          </a:p>
          <a:p>
            <a:endParaRPr lang="nb-NO"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a:p>
        </p:txBody>
      </p:sp>
      <p:pic>
        <p:nvPicPr>
          <p:cNvPr id="8" name="Picture 7">
            <a:extLst>
              <a:ext uri="{FF2B5EF4-FFF2-40B4-BE49-F238E27FC236}">
                <a16:creationId xmlns:a16="http://schemas.microsoft.com/office/drawing/2014/main" id="{C319ED4E-6A19-4C4D-AA85-F88B0B84AD09}"/>
              </a:ext>
            </a:extLst>
          </p:cNvPr>
          <p:cNvPicPr>
            <a:picLocks noChangeAspect="1"/>
          </p:cNvPicPr>
          <p:nvPr/>
        </p:nvPicPr>
        <p:blipFill>
          <a:blip r:embed="rId3"/>
          <a:stretch>
            <a:fillRect/>
          </a:stretch>
        </p:blipFill>
        <p:spPr>
          <a:xfrm>
            <a:off x="1065321" y="2607523"/>
            <a:ext cx="8472256" cy="4180456"/>
          </a:xfrm>
          <a:prstGeom prst="rect">
            <a:avLst/>
          </a:prstGeom>
        </p:spPr>
      </p:pic>
    </p:spTree>
    <p:extLst>
      <p:ext uri="{BB962C8B-B14F-4D97-AF65-F5344CB8AC3E}">
        <p14:creationId xmlns:p14="http://schemas.microsoft.com/office/powerpoint/2010/main" val="1747632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ATP – </a:t>
            </a:r>
            <a:r>
              <a:rPr lang="en-US" dirty="0" err="1"/>
              <a:t>Hva</a:t>
            </a:r>
            <a:r>
              <a:rPr lang="en-US" dirty="0"/>
              <a:t> </a:t>
            </a:r>
            <a:r>
              <a:rPr lang="en-US" dirty="0" err="1"/>
              <a:t>er</a:t>
            </a:r>
            <a:r>
              <a:rPr lang="en-US" dirty="0"/>
              <a:t> </a:t>
            </a:r>
            <a:r>
              <a:rPr lang="en-US" dirty="0" err="1"/>
              <a:t>det</a:t>
            </a:r>
            <a:r>
              <a:rPr lang="en-US" dirty="0"/>
              <a:t>?</a:t>
            </a:r>
            <a:endParaRPr lang="nb-NO" dirty="0"/>
          </a:p>
        </p:txBody>
      </p:sp>
      <p:sp>
        <p:nvSpPr>
          <p:cNvPr id="3" name="Content Placeholder 2"/>
          <p:cNvSpPr>
            <a:spLocks noGrp="1"/>
          </p:cNvSpPr>
          <p:nvPr>
            <p:ph idx="1"/>
          </p:nvPr>
        </p:nvSpPr>
        <p:spPr/>
        <p:txBody>
          <a:bodyPr/>
          <a:lstStyle/>
          <a:p>
            <a:r>
              <a:rPr lang="nb-NO" dirty="0"/>
              <a:t>Sky versjonen av Microsoft ATA</a:t>
            </a:r>
          </a:p>
          <a:p>
            <a:endParaRPr lang="nb-NO"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a:p>
        </p:txBody>
      </p:sp>
      <p:pic>
        <p:nvPicPr>
          <p:cNvPr id="6" name="Content Placeholder 3">
            <a:extLst>
              <a:ext uri="{FF2B5EF4-FFF2-40B4-BE49-F238E27FC236}">
                <a16:creationId xmlns:a16="http://schemas.microsoft.com/office/drawing/2014/main" id="{FD4AA5A2-A5AC-476C-8399-C702CBE5D1B2}"/>
              </a:ext>
            </a:extLst>
          </p:cNvPr>
          <p:cNvPicPr>
            <a:picLocks noChangeAspect="1"/>
          </p:cNvPicPr>
          <p:nvPr/>
        </p:nvPicPr>
        <p:blipFill>
          <a:blip r:embed="rId3"/>
          <a:stretch>
            <a:fillRect/>
          </a:stretch>
        </p:blipFill>
        <p:spPr>
          <a:xfrm>
            <a:off x="164123" y="1989079"/>
            <a:ext cx="4029075" cy="4143375"/>
          </a:xfrm>
          <a:prstGeom prst="rect">
            <a:avLst/>
          </a:prstGeom>
        </p:spPr>
      </p:pic>
      <p:pic>
        <p:nvPicPr>
          <p:cNvPr id="7" name="Picture 6">
            <a:extLst>
              <a:ext uri="{FF2B5EF4-FFF2-40B4-BE49-F238E27FC236}">
                <a16:creationId xmlns:a16="http://schemas.microsoft.com/office/drawing/2014/main" id="{1253DFD6-CEE3-4D41-A15C-B9A85962170F}"/>
              </a:ext>
            </a:extLst>
          </p:cNvPr>
          <p:cNvPicPr>
            <a:picLocks noChangeAspect="1"/>
          </p:cNvPicPr>
          <p:nvPr/>
        </p:nvPicPr>
        <p:blipFill rotWithShape="1">
          <a:blip r:embed="rId4"/>
          <a:srcRect b="4966"/>
          <a:stretch/>
        </p:blipFill>
        <p:spPr>
          <a:xfrm>
            <a:off x="4171950" y="2000802"/>
            <a:ext cx="4010025" cy="4118646"/>
          </a:xfrm>
          <a:prstGeom prst="rect">
            <a:avLst/>
          </a:prstGeom>
        </p:spPr>
      </p:pic>
      <p:pic>
        <p:nvPicPr>
          <p:cNvPr id="9" name="Picture 8">
            <a:extLst>
              <a:ext uri="{FF2B5EF4-FFF2-40B4-BE49-F238E27FC236}">
                <a16:creationId xmlns:a16="http://schemas.microsoft.com/office/drawing/2014/main" id="{CE458754-9686-4182-9145-410E46299220}"/>
              </a:ext>
            </a:extLst>
          </p:cNvPr>
          <p:cNvPicPr>
            <a:picLocks noChangeAspect="1"/>
          </p:cNvPicPr>
          <p:nvPr/>
        </p:nvPicPr>
        <p:blipFill rotWithShape="1">
          <a:blip r:embed="rId5"/>
          <a:srcRect b="4696"/>
          <a:stretch/>
        </p:blipFill>
        <p:spPr>
          <a:xfrm>
            <a:off x="8181975" y="1989079"/>
            <a:ext cx="3971925" cy="4130367"/>
          </a:xfrm>
          <a:prstGeom prst="rect">
            <a:avLst/>
          </a:prstGeom>
        </p:spPr>
      </p:pic>
    </p:spTree>
    <p:extLst>
      <p:ext uri="{BB962C8B-B14F-4D97-AF65-F5344CB8AC3E}">
        <p14:creationId xmlns:p14="http://schemas.microsoft.com/office/powerpoint/2010/main" val="115435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ATP – </a:t>
            </a:r>
            <a:r>
              <a:rPr lang="en-US" dirty="0" err="1"/>
              <a:t>Hva</a:t>
            </a:r>
            <a:r>
              <a:rPr lang="en-US" dirty="0"/>
              <a:t> </a:t>
            </a:r>
            <a:r>
              <a:rPr lang="en-US" dirty="0" err="1"/>
              <a:t>er</a:t>
            </a:r>
            <a:r>
              <a:rPr lang="en-US" dirty="0"/>
              <a:t> </a:t>
            </a:r>
            <a:r>
              <a:rPr lang="en-US" dirty="0" err="1"/>
              <a:t>det</a:t>
            </a:r>
            <a:r>
              <a:rPr lang="en-US" dirty="0"/>
              <a:t>?</a:t>
            </a:r>
            <a:endParaRPr lang="nb-NO" dirty="0"/>
          </a:p>
        </p:txBody>
      </p:sp>
      <p:pic>
        <p:nvPicPr>
          <p:cNvPr id="5" name="Content Placeholder 4">
            <a:extLst>
              <a:ext uri="{FF2B5EF4-FFF2-40B4-BE49-F238E27FC236}">
                <a16:creationId xmlns:a16="http://schemas.microsoft.com/office/drawing/2014/main" id="{32D90F13-2C4C-423C-A241-96E33AD80A74}"/>
              </a:ext>
            </a:extLst>
          </p:cNvPr>
          <p:cNvPicPr>
            <a:picLocks noGrp="1" noChangeAspect="1"/>
          </p:cNvPicPr>
          <p:nvPr>
            <p:ph idx="1"/>
          </p:nvPr>
        </p:nvPicPr>
        <p:blipFill>
          <a:blip r:embed="rId3"/>
          <a:stretch>
            <a:fillRect/>
          </a:stretch>
        </p:blipFill>
        <p:spPr>
          <a:xfrm>
            <a:off x="803423" y="2081171"/>
            <a:ext cx="9658837" cy="4488518"/>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a:p>
        </p:txBody>
      </p:sp>
    </p:spTree>
    <p:extLst>
      <p:ext uri="{BB962C8B-B14F-4D97-AF65-F5344CB8AC3E}">
        <p14:creationId xmlns:p14="http://schemas.microsoft.com/office/powerpoint/2010/main" val="1049530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ATP – </a:t>
            </a:r>
            <a:r>
              <a:rPr lang="en-US" err="1"/>
              <a:t>Hva</a:t>
            </a:r>
            <a:r>
              <a:rPr lang="en-US"/>
              <a:t> </a:t>
            </a:r>
            <a:r>
              <a:rPr lang="en-US" err="1"/>
              <a:t>er</a:t>
            </a:r>
            <a:r>
              <a:rPr lang="en-US"/>
              <a:t> </a:t>
            </a:r>
            <a:r>
              <a:rPr lang="en-US" err="1"/>
              <a:t>det</a:t>
            </a:r>
            <a:r>
              <a:rPr lang="en-US"/>
              <a:t>?</a:t>
            </a:r>
            <a:endParaRPr lang="nb-NO"/>
          </a:p>
        </p:txBody>
      </p:sp>
      <p:sp>
        <p:nvSpPr>
          <p:cNvPr id="3" name="Content Placeholder 2"/>
          <p:cNvSpPr>
            <a:spLocks noGrp="1"/>
          </p:cNvSpPr>
          <p:nvPr>
            <p:ph idx="1"/>
          </p:nvPr>
        </p:nvSpPr>
        <p:spPr/>
        <p:txBody>
          <a:bodyPr/>
          <a:lstStyle/>
          <a:p>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a:p>
        </p:txBody>
      </p:sp>
      <p:pic>
        <p:nvPicPr>
          <p:cNvPr id="6" name="Picture 5">
            <a:extLst>
              <a:ext uri="{FF2B5EF4-FFF2-40B4-BE49-F238E27FC236}">
                <a16:creationId xmlns:a16="http://schemas.microsoft.com/office/drawing/2014/main" id="{DADF062D-2AD6-48C9-AB6A-05BA636E3D49}"/>
              </a:ext>
            </a:extLst>
          </p:cNvPr>
          <p:cNvPicPr>
            <a:picLocks noChangeAspect="1"/>
          </p:cNvPicPr>
          <p:nvPr/>
        </p:nvPicPr>
        <p:blipFill>
          <a:blip r:embed="rId3"/>
          <a:stretch>
            <a:fillRect/>
          </a:stretch>
        </p:blipFill>
        <p:spPr>
          <a:xfrm>
            <a:off x="1202919" y="1547915"/>
            <a:ext cx="7813358" cy="5467857"/>
          </a:xfrm>
          <a:prstGeom prst="rect">
            <a:avLst/>
          </a:prstGeom>
        </p:spPr>
      </p:pic>
    </p:spTree>
    <p:extLst>
      <p:ext uri="{BB962C8B-B14F-4D97-AF65-F5344CB8AC3E}">
        <p14:creationId xmlns:p14="http://schemas.microsoft.com/office/powerpoint/2010/main" val="1641828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a:p>
        </p:txBody>
      </p:sp>
      <p:sp>
        <p:nvSpPr>
          <p:cNvPr id="6" name="Content Placeholder 5">
            <a:extLst>
              <a:ext uri="{FF2B5EF4-FFF2-40B4-BE49-F238E27FC236}">
                <a16:creationId xmlns:a16="http://schemas.microsoft.com/office/drawing/2014/main" id="{C5B52364-F3B2-4E51-A106-2D2403F97273}"/>
              </a:ext>
            </a:extLst>
          </p:cNvPr>
          <p:cNvSpPr>
            <a:spLocks noGrp="1"/>
          </p:cNvSpPr>
          <p:nvPr>
            <p:ph idx="1"/>
          </p:nvPr>
        </p:nvSpPr>
        <p:spPr/>
        <p:txBody>
          <a:bodyPr/>
          <a:lstStyle/>
          <a:p>
            <a:endParaRPr lang="nb-NO"/>
          </a:p>
        </p:txBody>
      </p:sp>
      <p:pic>
        <p:nvPicPr>
          <p:cNvPr id="7" name="Picture 6">
            <a:extLst>
              <a:ext uri="{FF2B5EF4-FFF2-40B4-BE49-F238E27FC236}">
                <a16:creationId xmlns:a16="http://schemas.microsoft.com/office/drawing/2014/main" id="{55BEF85D-87A0-4FC8-81E1-8E39FAF1A38F}"/>
              </a:ext>
            </a:extLst>
          </p:cNvPr>
          <p:cNvPicPr>
            <a:picLocks noChangeAspect="1"/>
          </p:cNvPicPr>
          <p:nvPr/>
        </p:nvPicPr>
        <p:blipFill>
          <a:blip r:embed="rId3"/>
          <a:stretch>
            <a:fillRect/>
          </a:stretch>
        </p:blipFill>
        <p:spPr>
          <a:xfrm>
            <a:off x="790112" y="1792936"/>
            <a:ext cx="9658906" cy="5308199"/>
          </a:xfrm>
          <a:prstGeom prst="rect">
            <a:avLst/>
          </a:prstGeom>
        </p:spPr>
      </p:pic>
    </p:spTree>
    <p:extLst>
      <p:ext uri="{BB962C8B-B14F-4D97-AF65-F5344CB8AC3E}">
        <p14:creationId xmlns:p14="http://schemas.microsoft.com/office/powerpoint/2010/main" val="2246973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a:p>
        </p:txBody>
      </p:sp>
      <p:sp>
        <p:nvSpPr>
          <p:cNvPr id="7" name="Content Placeholder 6">
            <a:extLst>
              <a:ext uri="{FF2B5EF4-FFF2-40B4-BE49-F238E27FC236}">
                <a16:creationId xmlns:a16="http://schemas.microsoft.com/office/drawing/2014/main" id="{66D40C9F-CC82-45BB-85A4-DFDAE1A2FC46}"/>
              </a:ext>
            </a:extLst>
          </p:cNvPr>
          <p:cNvSpPr>
            <a:spLocks noGrp="1"/>
          </p:cNvSpPr>
          <p:nvPr>
            <p:ph idx="1"/>
          </p:nvPr>
        </p:nvSpPr>
        <p:spPr/>
        <p:txBody>
          <a:bodyPr/>
          <a:lstStyle/>
          <a:p>
            <a:endParaRPr lang="nb-NO"/>
          </a:p>
        </p:txBody>
      </p:sp>
      <p:pic>
        <p:nvPicPr>
          <p:cNvPr id="8" name="Picture 7">
            <a:extLst>
              <a:ext uri="{FF2B5EF4-FFF2-40B4-BE49-F238E27FC236}">
                <a16:creationId xmlns:a16="http://schemas.microsoft.com/office/drawing/2014/main" id="{8C5FD7C9-B2FA-4306-B4A8-786DDEB34CE2}"/>
              </a:ext>
            </a:extLst>
          </p:cNvPr>
          <p:cNvPicPr>
            <a:picLocks noChangeAspect="1"/>
          </p:cNvPicPr>
          <p:nvPr/>
        </p:nvPicPr>
        <p:blipFill>
          <a:blip r:embed="rId3"/>
          <a:stretch>
            <a:fillRect/>
          </a:stretch>
        </p:blipFill>
        <p:spPr>
          <a:xfrm>
            <a:off x="1202919" y="1792936"/>
            <a:ext cx="7940211" cy="5262944"/>
          </a:xfrm>
          <a:prstGeom prst="rect">
            <a:avLst/>
          </a:prstGeom>
        </p:spPr>
      </p:pic>
    </p:spTree>
    <p:extLst>
      <p:ext uri="{BB962C8B-B14F-4D97-AF65-F5344CB8AC3E}">
        <p14:creationId xmlns:p14="http://schemas.microsoft.com/office/powerpoint/2010/main" val="1428411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48</a:t>
            </a:fld>
            <a:endParaRPr lang="en-US"/>
          </a:p>
        </p:txBody>
      </p:sp>
      <p:sp>
        <p:nvSpPr>
          <p:cNvPr id="7" name="Content Placeholder 6">
            <a:extLst>
              <a:ext uri="{FF2B5EF4-FFF2-40B4-BE49-F238E27FC236}">
                <a16:creationId xmlns:a16="http://schemas.microsoft.com/office/drawing/2014/main" id="{66D40C9F-CC82-45BB-85A4-DFDAE1A2FC46}"/>
              </a:ext>
            </a:extLst>
          </p:cNvPr>
          <p:cNvSpPr>
            <a:spLocks noGrp="1"/>
          </p:cNvSpPr>
          <p:nvPr>
            <p:ph idx="1"/>
          </p:nvPr>
        </p:nvSpPr>
        <p:spPr/>
        <p:txBody>
          <a:bodyPr/>
          <a:lstStyle/>
          <a:p>
            <a:endParaRPr lang="nb-NO"/>
          </a:p>
        </p:txBody>
      </p:sp>
      <p:pic>
        <p:nvPicPr>
          <p:cNvPr id="3" name="Picture 2">
            <a:extLst>
              <a:ext uri="{FF2B5EF4-FFF2-40B4-BE49-F238E27FC236}">
                <a16:creationId xmlns:a16="http://schemas.microsoft.com/office/drawing/2014/main" id="{842AA83D-592A-4B49-94AB-ABA8591E8814}"/>
              </a:ext>
            </a:extLst>
          </p:cNvPr>
          <p:cNvPicPr>
            <a:picLocks noChangeAspect="1"/>
          </p:cNvPicPr>
          <p:nvPr/>
        </p:nvPicPr>
        <p:blipFill>
          <a:blip r:embed="rId3"/>
          <a:stretch>
            <a:fillRect/>
          </a:stretch>
        </p:blipFill>
        <p:spPr>
          <a:xfrm>
            <a:off x="0" y="1496302"/>
            <a:ext cx="12192000" cy="5605419"/>
          </a:xfrm>
          <a:prstGeom prst="rect">
            <a:avLst/>
          </a:prstGeom>
        </p:spPr>
      </p:pic>
    </p:spTree>
    <p:extLst>
      <p:ext uri="{BB962C8B-B14F-4D97-AF65-F5344CB8AC3E}">
        <p14:creationId xmlns:p14="http://schemas.microsoft.com/office/powerpoint/2010/main" val="2078960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3450-D824-41BA-AB54-39B42E79C81D}"/>
              </a:ext>
            </a:extLst>
          </p:cNvPr>
          <p:cNvSpPr>
            <a:spLocks noGrp="1"/>
          </p:cNvSpPr>
          <p:nvPr>
            <p:ph type="title"/>
          </p:nvPr>
        </p:nvSpPr>
        <p:spPr/>
        <p:txBody>
          <a:bodyPr/>
          <a:lstStyle/>
          <a:p>
            <a:endParaRPr lang="nb-NO"/>
          </a:p>
        </p:txBody>
      </p:sp>
      <p:pic>
        <p:nvPicPr>
          <p:cNvPr id="7" name="Content Placeholder 6">
            <a:extLst>
              <a:ext uri="{FF2B5EF4-FFF2-40B4-BE49-F238E27FC236}">
                <a16:creationId xmlns:a16="http://schemas.microsoft.com/office/drawing/2014/main" id="{5A19E5FA-CFDF-4A81-B18B-3FF5FEFB34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151" y="62827"/>
            <a:ext cx="8668987" cy="6811347"/>
          </a:xfrm>
        </p:spPr>
      </p:pic>
      <p:sp>
        <p:nvSpPr>
          <p:cNvPr id="4" name="Slide Number Placeholder 3">
            <a:extLst>
              <a:ext uri="{FF2B5EF4-FFF2-40B4-BE49-F238E27FC236}">
                <a16:creationId xmlns:a16="http://schemas.microsoft.com/office/drawing/2014/main" id="{3036D1B2-45BC-44CD-8F30-1ED90847C4D8}"/>
              </a:ext>
            </a:extLst>
          </p:cNvPr>
          <p:cNvSpPr>
            <a:spLocks noGrp="1"/>
          </p:cNvSpPr>
          <p:nvPr>
            <p:ph type="sldNum" sz="quarter" idx="12"/>
          </p:nvPr>
        </p:nvSpPr>
        <p:spPr/>
        <p:txBody>
          <a:bodyPr/>
          <a:lstStyle/>
          <a:p>
            <a:fld id="{D57F1E4F-1CFF-5643-939E-217C01CDF565}" type="slidenum">
              <a:rPr lang="en-US" smtClean="0"/>
              <a:pPr/>
              <a:t>49</a:t>
            </a:fld>
            <a:endParaRPr lang="en-US"/>
          </a:p>
        </p:txBody>
      </p:sp>
    </p:spTree>
    <p:extLst>
      <p:ext uri="{BB962C8B-B14F-4D97-AF65-F5344CB8AC3E}">
        <p14:creationId xmlns:p14="http://schemas.microsoft.com/office/powerpoint/2010/main" val="265656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Securing the Modern Workplace</a:t>
            </a:r>
            <a:endParaRPr lang="nb-NO"/>
          </a:p>
        </p:txBody>
      </p:sp>
      <p:pic>
        <p:nvPicPr>
          <p:cNvPr id="6" name="Content Placeholder 5" descr="A screenshot of a cell phone&#10;&#10;Description generated with very high confidence">
            <a:extLst>
              <a:ext uri="{FF2B5EF4-FFF2-40B4-BE49-F238E27FC236}">
                <a16:creationId xmlns:a16="http://schemas.microsoft.com/office/drawing/2014/main" id="{B0B8DDF1-635C-42C7-A176-CAEFE8ECF2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8406" y="2052638"/>
            <a:ext cx="9753600" cy="4124325"/>
          </a:xfrm>
          <a:solidFill>
            <a:schemeClr val="tx1">
              <a:lumMod val="85000"/>
            </a:schemeClr>
          </a:solidFill>
          <a:ln>
            <a:solidFill>
              <a:schemeClr val="tx1">
                <a:lumMod val="95000"/>
              </a:schemeClr>
            </a:solidFill>
          </a:ln>
        </p:spPr>
      </p:pic>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1723058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3" name="Content Placeholder 2"/>
          <p:cNvSpPr>
            <a:spLocks noGrp="1"/>
          </p:cNvSpPr>
          <p:nvPr>
            <p:ph idx="1"/>
          </p:nvPr>
        </p:nvSpPr>
        <p:spPr/>
        <p:txBody>
          <a:bodyPr/>
          <a:lstStyle/>
          <a:p>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a:p>
        </p:txBody>
      </p:sp>
      <p:pic>
        <p:nvPicPr>
          <p:cNvPr id="7" name="Picture 6">
            <a:extLst>
              <a:ext uri="{FF2B5EF4-FFF2-40B4-BE49-F238E27FC236}">
                <a16:creationId xmlns:a16="http://schemas.microsoft.com/office/drawing/2014/main" id="{1A1006C5-4FEE-437B-9CAC-2A44B7E12187}"/>
              </a:ext>
            </a:extLst>
          </p:cNvPr>
          <p:cNvPicPr>
            <a:picLocks noChangeAspect="1"/>
          </p:cNvPicPr>
          <p:nvPr/>
        </p:nvPicPr>
        <p:blipFill>
          <a:blip r:embed="rId3"/>
          <a:stretch>
            <a:fillRect/>
          </a:stretch>
        </p:blipFill>
        <p:spPr>
          <a:xfrm>
            <a:off x="1305650" y="1360261"/>
            <a:ext cx="7953759" cy="5509078"/>
          </a:xfrm>
          <a:prstGeom prst="rect">
            <a:avLst/>
          </a:prstGeom>
        </p:spPr>
      </p:pic>
    </p:spTree>
    <p:extLst>
      <p:ext uri="{BB962C8B-B14F-4D97-AF65-F5344CB8AC3E}">
        <p14:creationId xmlns:p14="http://schemas.microsoft.com/office/powerpoint/2010/main" val="3796668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3" name="Content Placeholder 2"/>
          <p:cNvSpPr>
            <a:spLocks noGrp="1"/>
          </p:cNvSpPr>
          <p:nvPr>
            <p:ph idx="1"/>
          </p:nvPr>
        </p:nvSpPr>
        <p:spPr/>
        <p:txBody>
          <a:bodyPr/>
          <a:lstStyle/>
          <a:p>
            <a:r>
              <a:rPr lang="en-US" sz="3200" dirty="0"/>
              <a:t>Windows 10</a:t>
            </a:r>
          </a:p>
          <a:p>
            <a:r>
              <a:rPr lang="en-US" sz="3200" dirty="0"/>
              <a:t>Windows Server 2012R2 </a:t>
            </a:r>
          </a:p>
          <a:p>
            <a:r>
              <a:rPr lang="en-US" sz="3200" dirty="0"/>
              <a:t>Windows Server 2016 </a:t>
            </a:r>
          </a:p>
          <a:p>
            <a:r>
              <a:rPr lang="en-US" sz="3200" dirty="0"/>
              <a:t>Windows Server 1803</a:t>
            </a:r>
          </a:p>
          <a:p>
            <a:endParaRPr lang="en-US" sz="3200" dirty="0"/>
          </a:p>
          <a:p>
            <a:r>
              <a:rPr lang="en-US" sz="3200" dirty="0"/>
              <a:t>Windows 7 will come! (ILA </a:t>
            </a:r>
            <a:r>
              <a:rPr lang="en-US" sz="3200" dirty="0" err="1"/>
              <a:t>sommeren</a:t>
            </a:r>
            <a:r>
              <a:rPr lang="en-US" sz="3200" dirty="0"/>
              <a:t>)</a:t>
            </a:r>
          </a:p>
          <a:p>
            <a:endParaRPr lang="nb-NO"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51</a:t>
            </a:fld>
            <a:endParaRPr lang="en-US"/>
          </a:p>
        </p:txBody>
      </p:sp>
    </p:spTree>
    <p:extLst>
      <p:ext uri="{BB962C8B-B14F-4D97-AF65-F5344CB8AC3E}">
        <p14:creationId xmlns:p14="http://schemas.microsoft.com/office/powerpoint/2010/main" val="3090682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52</a:t>
            </a:fld>
            <a:endParaRPr lang="en-US"/>
          </a:p>
        </p:txBody>
      </p:sp>
      <p:sp>
        <p:nvSpPr>
          <p:cNvPr id="7" name="Content Placeholder 6">
            <a:extLst>
              <a:ext uri="{FF2B5EF4-FFF2-40B4-BE49-F238E27FC236}">
                <a16:creationId xmlns:a16="http://schemas.microsoft.com/office/drawing/2014/main" id="{A71857EF-CF84-4C30-93B3-7CEFE3E66C96}"/>
              </a:ext>
            </a:extLst>
          </p:cNvPr>
          <p:cNvSpPr>
            <a:spLocks noGrp="1"/>
          </p:cNvSpPr>
          <p:nvPr>
            <p:ph idx="1"/>
          </p:nvPr>
        </p:nvSpPr>
        <p:spPr/>
        <p:txBody>
          <a:bodyPr/>
          <a:lstStyle/>
          <a:p>
            <a:endParaRPr lang="nb-NO"/>
          </a:p>
        </p:txBody>
      </p:sp>
      <p:pic>
        <p:nvPicPr>
          <p:cNvPr id="8" name="Picture 7">
            <a:extLst>
              <a:ext uri="{FF2B5EF4-FFF2-40B4-BE49-F238E27FC236}">
                <a16:creationId xmlns:a16="http://schemas.microsoft.com/office/drawing/2014/main" id="{0928174D-615B-4FCD-9C05-BD7750B23425}"/>
              </a:ext>
            </a:extLst>
          </p:cNvPr>
          <p:cNvPicPr>
            <a:picLocks noChangeAspect="1"/>
          </p:cNvPicPr>
          <p:nvPr/>
        </p:nvPicPr>
        <p:blipFill>
          <a:blip r:embed="rId3"/>
          <a:stretch>
            <a:fillRect/>
          </a:stretch>
        </p:blipFill>
        <p:spPr>
          <a:xfrm>
            <a:off x="335665" y="2265245"/>
            <a:ext cx="16804215" cy="3685300"/>
          </a:xfrm>
          <a:prstGeom prst="rect">
            <a:avLst/>
          </a:prstGeom>
        </p:spPr>
      </p:pic>
    </p:spTree>
    <p:extLst>
      <p:ext uri="{BB962C8B-B14F-4D97-AF65-F5344CB8AC3E}">
        <p14:creationId xmlns:p14="http://schemas.microsoft.com/office/powerpoint/2010/main" val="2420494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pic>
        <p:nvPicPr>
          <p:cNvPr id="5" name="Content Placeholder 4">
            <a:extLst>
              <a:ext uri="{FF2B5EF4-FFF2-40B4-BE49-F238E27FC236}">
                <a16:creationId xmlns:a16="http://schemas.microsoft.com/office/drawing/2014/main" id="{441068B7-CFDD-4590-94D2-38FC46889B03}"/>
              </a:ext>
            </a:extLst>
          </p:cNvPr>
          <p:cNvPicPr>
            <a:picLocks noGrp="1" noChangeAspect="1"/>
          </p:cNvPicPr>
          <p:nvPr>
            <p:ph idx="1"/>
          </p:nvPr>
        </p:nvPicPr>
        <p:blipFill>
          <a:blip r:embed="rId3"/>
          <a:stretch>
            <a:fillRect/>
          </a:stretch>
        </p:blipFill>
        <p:spPr>
          <a:xfrm>
            <a:off x="2662224" y="1884413"/>
            <a:ext cx="5081240" cy="4721003"/>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53</a:t>
            </a:fld>
            <a:endParaRPr lang="en-US"/>
          </a:p>
        </p:txBody>
      </p:sp>
    </p:spTree>
    <p:extLst>
      <p:ext uri="{BB962C8B-B14F-4D97-AF65-F5344CB8AC3E}">
        <p14:creationId xmlns:p14="http://schemas.microsoft.com/office/powerpoint/2010/main" val="1351357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a:p>
        </p:txBody>
      </p:sp>
      <p:sp>
        <p:nvSpPr>
          <p:cNvPr id="6" name="Content Placeholder 5">
            <a:extLst>
              <a:ext uri="{FF2B5EF4-FFF2-40B4-BE49-F238E27FC236}">
                <a16:creationId xmlns:a16="http://schemas.microsoft.com/office/drawing/2014/main" id="{44065609-07C4-43FE-8708-EFAAE6651864}"/>
              </a:ext>
            </a:extLst>
          </p:cNvPr>
          <p:cNvSpPr>
            <a:spLocks noGrp="1"/>
          </p:cNvSpPr>
          <p:nvPr>
            <p:ph idx="1"/>
          </p:nvPr>
        </p:nvSpPr>
        <p:spPr/>
        <p:txBody>
          <a:bodyPr/>
          <a:lstStyle/>
          <a:p>
            <a:endParaRPr lang="nb-NO"/>
          </a:p>
        </p:txBody>
      </p:sp>
      <p:pic>
        <p:nvPicPr>
          <p:cNvPr id="7" name="Picture 6">
            <a:extLst>
              <a:ext uri="{FF2B5EF4-FFF2-40B4-BE49-F238E27FC236}">
                <a16:creationId xmlns:a16="http://schemas.microsoft.com/office/drawing/2014/main" id="{E1A9FF9F-CB0D-475D-A5FF-22E76900C613}"/>
              </a:ext>
            </a:extLst>
          </p:cNvPr>
          <p:cNvPicPr>
            <a:picLocks noChangeAspect="1"/>
          </p:cNvPicPr>
          <p:nvPr/>
        </p:nvPicPr>
        <p:blipFill>
          <a:blip r:embed="rId3"/>
          <a:stretch>
            <a:fillRect/>
          </a:stretch>
        </p:blipFill>
        <p:spPr>
          <a:xfrm>
            <a:off x="949123" y="1629569"/>
            <a:ext cx="9709804" cy="5129599"/>
          </a:xfrm>
          <a:prstGeom prst="rect">
            <a:avLst/>
          </a:prstGeom>
        </p:spPr>
      </p:pic>
    </p:spTree>
    <p:extLst>
      <p:ext uri="{BB962C8B-B14F-4D97-AF65-F5344CB8AC3E}">
        <p14:creationId xmlns:p14="http://schemas.microsoft.com/office/powerpoint/2010/main" val="2851930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a:p>
        </p:txBody>
      </p:sp>
      <p:sp>
        <p:nvSpPr>
          <p:cNvPr id="6" name="Content Placeholder 5">
            <a:extLst>
              <a:ext uri="{FF2B5EF4-FFF2-40B4-BE49-F238E27FC236}">
                <a16:creationId xmlns:a16="http://schemas.microsoft.com/office/drawing/2014/main" id="{44065609-07C4-43FE-8708-EFAAE6651864}"/>
              </a:ext>
            </a:extLst>
          </p:cNvPr>
          <p:cNvSpPr>
            <a:spLocks noGrp="1"/>
          </p:cNvSpPr>
          <p:nvPr>
            <p:ph idx="1"/>
          </p:nvPr>
        </p:nvSpPr>
        <p:spPr/>
        <p:txBody>
          <a:bodyPr/>
          <a:lstStyle/>
          <a:p>
            <a:endParaRPr lang="nb-NO" dirty="0"/>
          </a:p>
        </p:txBody>
      </p:sp>
      <p:pic>
        <p:nvPicPr>
          <p:cNvPr id="5" name="Picture 4">
            <a:extLst>
              <a:ext uri="{FF2B5EF4-FFF2-40B4-BE49-F238E27FC236}">
                <a16:creationId xmlns:a16="http://schemas.microsoft.com/office/drawing/2014/main" id="{E527250F-4BBA-4536-A5B4-27D03874729F}"/>
              </a:ext>
            </a:extLst>
          </p:cNvPr>
          <p:cNvPicPr>
            <a:picLocks noChangeAspect="1"/>
          </p:cNvPicPr>
          <p:nvPr/>
        </p:nvPicPr>
        <p:blipFill>
          <a:blip r:embed="rId3"/>
          <a:stretch>
            <a:fillRect/>
          </a:stretch>
        </p:blipFill>
        <p:spPr>
          <a:xfrm>
            <a:off x="129001" y="1792936"/>
            <a:ext cx="11476190" cy="5561905"/>
          </a:xfrm>
          <a:prstGeom prst="rect">
            <a:avLst/>
          </a:prstGeom>
        </p:spPr>
      </p:pic>
    </p:spTree>
    <p:extLst>
      <p:ext uri="{BB962C8B-B14F-4D97-AF65-F5344CB8AC3E}">
        <p14:creationId xmlns:p14="http://schemas.microsoft.com/office/powerpoint/2010/main" val="1917362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a:p>
        </p:txBody>
      </p:sp>
      <p:sp>
        <p:nvSpPr>
          <p:cNvPr id="6" name="Content Placeholder 5">
            <a:extLst>
              <a:ext uri="{FF2B5EF4-FFF2-40B4-BE49-F238E27FC236}">
                <a16:creationId xmlns:a16="http://schemas.microsoft.com/office/drawing/2014/main" id="{44065609-07C4-43FE-8708-EFAAE6651864}"/>
              </a:ext>
            </a:extLst>
          </p:cNvPr>
          <p:cNvSpPr>
            <a:spLocks noGrp="1"/>
          </p:cNvSpPr>
          <p:nvPr>
            <p:ph idx="1"/>
          </p:nvPr>
        </p:nvSpPr>
        <p:spPr/>
        <p:txBody>
          <a:bodyPr/>
          <a:lstStyle/>
          <a:p>
            <a:endParaRPr lang="nb-NO" dirty="0"/>
          </a:p>
        </p:txBody>
      </p:sp>
      <p:pic>
        <p:nvPicPr>
          <p:cNvPr id="5" name="Picture 4">
            <a:extLst>
              <a:ext uri="{FF2B5EF4-FFF2-40B4-BE49-F238E27FC236}">
                <a16:creationId xmlns:a16="http://schemas.microsoft.com/office/drawing/2014/main" id="{E527250F-4BBA-4536-A5B4-27D03874729F}"/>
              </a:ext>
            </a:extLst>
          </p:cNvPr>
          <p:cNvPicPr>
            <a:picLocks noChangeAspect="1"/>
          </p:cNvPicPr>
          <p:nvPr/>
        </p:nvPicPr>
        <p:blipFill>
          <a:blip r:embed="rId3"/>
          <a:stretch>
            <a:fillRect/>
          </a:stretch>
        </p:blipFill>
        <p:spPr>
          <a:xfrm>
            <a:off x="129001" y="1792936"/>
            <a:ext cx="11476190" cy="5561905"/>
          </a:xfrm>
          <a:prstGeom prst="rect">
            <a:avLst/>
          </a:prstGeom>
        </p:spPr>
      </p:pic>
    </p:spTree>
    <p:extLst>
      <p:ext uri="{BB962C8B-B14F-4D97-AF65-F5344CB8AC3E}">
        <p14:creationId xmlns:p14="http://schemas.microsoft.com/office/powerpoint/2010/main" val="1391014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a:p>
        </p:txBody>
      </p:sp>
      <p:sp>
        <p:nvSpPr>
          <p:cNvPr id="6" name="Content Placeholder 5">
            <a:extLst>
              <a:ext uri="{FF2B5EF4-FFF2-40B4-BE49-F238E27FC236}">
                <a16:creationId xmlns:a16="http://schemas.microsoft.com/office/drawing/2014/main" id="{44065609-07C4-43FE-8708-EFAAE6651864}"/>
              </a:ext>
            </a:extLst>
          </p:cNvPr>
          <p:cNvSpPr>
            <a:spLocks noGrp="1"/>
          </p:cNvSpPr>
          <p:nvPr>
            <p:ph idx="1"/>
          </p:nvPr>
        </p:nvSpPr>
        <p:spPr/>
        <p:txBody>
          <a:bodyPr/>
          <a:lstStyle/>
          <a:p>
            <a:endParaRPr lang="nb-NO" dirty="0"/>
          </a:p>
        </p:txBody>
      </p:sp>
      <p:pic>
        <p:nvPicPr>
          <p:cNvPr id="3" name="Picture 2">
            <a:extLst>
              <a:ext uri="{FF2B5EF4-FFF2-40B4-BE49-F238E27FC236}">
                <a16:creationId xmlns:a16="http://schemas.microsoft.com/office/drawing/2014/main" id="{4F481944-41F1-4753-8F53-41EA4FD29A60}"/>
              </a:ext>
            </a:extLst>
          </p:cNvPr>
          <p:cNvPicPr>
            <a:picLocks noChangeAspect="1"/>
          </p:cNvPicPr>
          <p:nvPr/>
        </p:nvPicPr>
        <p:blipFill>
          <a:blip r:embed="rId3"/>
          <a:stretch>
            <a:fillRect/>
          </a:stretch>
        </p:blipFill>
        <p:spPr>
          <a:xfrm>
            <a:off x="444799" y="2011680"/>
            <a:ext cx="10885714" cy="4295238"/>
          </a:xfrm>
          <a:prstGeom prst="rect">
            <a:avLst/>
          </a:prstGeom>
        </p:spPr>
      </p:pic>
    </p:spTree>
    <p:extLst>
      <p:ext uri="{BB962C8B-B14F-4D97-AF65-F5344CB8AC3E}">
        <p14:creationId xmlns:p14="http://schemas.microsoft.com/office/powerpoint/2010/main" val="715830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a:p>
        </p:txBody>
      </p:sp>
      <p:sp>
        <p:nvSpPr>
          <p:cNvPr id="6" name="Content Placeholder 5">
            <a:extLst>
              <a:ext uri="{FF2B5EF4-FFF2-40B4-BE49-F238E27FC236}">
                <a16:creationId xmlns:a16="http://schemas.microsoft.com/office/drawing/2014/main" id="{44065609-07C4-43FE-8708-EFAAE6651864}"/>
              </a:ext>
            </a:extLst>
          </p:cNvPr>
          <p:cNvSpPr>
            <a:spLocks noGrp="1"/>
          </p:cNvSpPr>
          <p:nvPr>
            <p:ph idx="1"/>
          </p:nvPr>
        </p:nvSpPr>
        <p:spPr/>
        <p:txBody>
          <a:bodyPr/>
          <a:lstStyle/>
          <a:p>
            <a:endParaRPr lang="nb-NO" dirty="0"/>
          </a:p>
        </p:txBody>
      </p:sp>
      <p:pic>
        <p:nvPicPr>
          <p:cNvPr id="7" name="Picture 6">
            <a:extLst>
              <a:ext uri="{FF2B5EF4-FFF2-40B4-BE49-F238E27FC236}">
                <a16:creationId xmlns:a16="http://schemas.microsoft.com/office/drawing/2014/main" id="{1D0A2F9F-36A8-4F76-8ECE-65A1FB56FA4F}"/>
              </a:ext>
            </a:extLst>
          </p:cNvPr>
          <p:cNvPicPr>
            <a:picLocks noChangeAspect="1"/>
          </p:cNvPicPr>
          <p:nvPr/>
        </p:nvPicPr>
        <p:blipFill>
          <a:blip r:embed="rId3"/>
          <a:stretch>
            <a:fillRect/>
          </a:stretch>
        </p:blipFill>
        <p:spPr>
          <a:xfrm>
            <a:off x="1202919" y="1792936"/>
            <a:ext cx="8342857" cy="5666667"/>
          </a:xfrm>
          <a:prstGeom prst="rect">
            <a:avLst/>
          </a:prstGeom>
        </p:spPr>
      </p:pic>
    </p:spTree>
    <p:extLst>
      <p:ext uri="{BB962C8B-B14F-4D97-AF65-F5344CB8AC3E}">
        <p14:creationId xmlns:p14="http://schemas.microsoft.com/office/powerpoint/2010/main" val="4193985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Defender ATP – </a:t>
            </a:r>
            <a:r>
              <a:rPr lang="en-US" err="1"/>
              <a:t>Hva</a:t>
            </a:r>
            <a:r>
              <a:rPr lang="en-US"/>
              <a:t> </a:t>
            </a:r>
            <a:r>
              <a:rPr lang="en-US" err="1"/>
              <a:t>er</a:t>
            </a:r>
            <a:r>
              <a:rPr lang="en-US"/>
              <a:t> </a:t>
            </a:r>
            <a:r>
              <a:rPr lang="en-US" err="1"/>
              <a:t>det</a:t>
            </a:r>
            <a:r>
              <a:rPr lang="en-US"/>
              <a:t>?</a:t>
            </a:r>
            <a:endParaRPr lang="nb-NO"/>
          </a:p>
        </p:txBody>
      </p:sp>
      <p:sp>
        <p:nvSpPr>
          <p:cNvPr id="3" name="Content Placeholder 2"/>
          <p:cNvSpPr>
            <a:spLocks noGrp="1"/>
          </p:cNvSpPr>
          <p:nvPr>
            <p:ph idx="1"/>
          </p:nvPr>
        </p:nvSpPr>
        <p:spPr/>
        <p:txBody>
          <a:bodyPr>
            <a:normAutofit/>
          </a:bodyPr>
          <a:lstStyle/>
          <a:p>
            <a:r>
              <a:rPr lang="en-US" sz="4400" dirty="0" err="1"/>
              <a:t>Hva</a:t>
            </a:r>
            <a:r>
              <a:rPr lang="en-US" sz="4400" dirty="0"/>
              <a:t> </a:t>
            </a:r>
            <a:r>
              <a:rPr lang="en-US" sz="4400" dirty="0" err="1"/>
              <a:t>er</a:t>
            </a:r>
            <a:r>
              <a:rPr lang="en-US" sz="4400" dirty="0"/>
              <a:t> threat hunt?</a:t>
            </a:r>
          </a:p>
          <a:p>
            <a:endParaRPr lang="en-US" sz="4400" dirty="0"/>
          </a:p>
          <a:p>
            <a:r>
              <a:rPr lang="en-US" sz="4400" err="1"/>
              <a:t>Finne</a:t>
            </a:r>
            <a:r>
              <a:rPr lang="en-US" sz="4400"/>
              <a:t> </a:t>
            </a:r>
            <a:r>
              <a:rPr lang="en-US" sz="4400" dirty="0" err="1"/>
              <a:t>ukjente</a:t>
            </a:r>
            <a:r>
              <a:rPr lang="en-US" sz="4400" dirty="0"/>
              <a:t> </a:t>
            </a:r>
            <a:r>
              <a:rPr lang="en-US" sz="4400" dirty="0" err="1"/>
              <a:t>trusler</a:t>
            </a:r>
            <a:endParaRPr lang="en-US" sz="4400" dirty="0"/>
          </a:p>
          <a:p>
            <a:pPr marL="0" indent="0">
              <a:buNone/>
            </a:pPr>
            <a:endParaRPr lang="en-US" sz="4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a:p>
        </p:txBody>
      </p:sp>
      <p:pic>
        <p:nvPicPr>
          <p:cNvPr id="6" name="Picture 5">
            <a:extLst>
              <a:ext uri="{FF2B5EF4-FFF2-40B4-BE49-F238E27FC236}">
                <a16:creationId xmlns:a16="http://schemas.microsoft.com/office/drawing/2014/main" id="{F334ED7E-62E3-400D-8886-8B3105D58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123" y="2058637"/>
            <a:ext cx="4983697" cy="4206240"/>
          </a:xfrm>
          <a:prstGeom prst="rect">
            <a:avLst/>
          </a:prstGeom>
        </p:spPr>
      </p:pic>
    </p:spTree>
    <p:extLst>
      <p:ext uri="{BB962C8B-B14F-4D97-AF65-F5344CB8AC3E}">
        <p14:creationId xmlns:p14="http://schemas.microsoft.com/office/powerpoint/2010/main" val="311589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6D90-B568-460F-97FB-B8E69AFA189B}"/>
              </a:ext>
            </a:extLst>
          </p:cNvPr>
          <p:cNvSpPr>
            <a:spLocks noGrp="1"/>
          </p:cNvSpPr>
          <p:nvPr>
            <p:ph type="title"/>
          </p:nvPr>
        </p:nvSpPr>
        <p:spPr/>
        <p:txBody>
          <a:bodyPr/>
          <a:lstStyle/>
          <a:p>
            <a:r>
              <a:rPr lang="en-US"/>
              <a:t>Intelligent Security Graph</a:t>
            </a:r>
            <a:endParaRPr lang="nb-NO"/>
          </a:p>
        </p:txBody>
      </p:sp>
      <p:pic>
        <p:nvPicPr>
          <p:cNvPr id="6" name="Content Placeholder 5" descr="A close up of a logo&#10;&#10;Description generated with high confidence">
            <a:extLst>
              <a:ext uri="{FF2B5EF4-FFF2-40B4-BE49-F238E27FC236}">
                <a16:creationId xmlns:a16="http://schemas.microsoft.com/office/drawing/2014/main" id="{E9A8C472-BE1B-4E0E-BD77-3860BDCADE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446" y="85460"/>
            <a:ext cx="11325520" cy="6691350"/>
          </a:xfrm>
        </p:spPr>
      </p:pic>
      <p:sp>
        <p:nvSpPr>
          <p:cNvPr id="4" name="Slide Number Placeholder 3">
            <a:extLst>
              <a:ext uri="{FF2B5EF4-FFF2-40B4-BE49-F238E27FC236}">
                <a16:creationId xmlns:a16="http://schemas.microsoft.com/office/drawing/2014/main" id="{FD8036A1-B9CE-4444-A4F8-54673E004E97}"/>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3505251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F6F53-11B5-4467-B5AA-04CA34C35E75}"/>
              </a:ext>
            </a:extLst>
          </p:cNvPr>
          <p:cNvSpPr>
            <a:spLocks noGrp="1"/>
          </p:cNvSpPr>
          <p:nvPr>
            <p:ph type="sldNum" sz="quarter" idx="12"/>
          </p:nvPr>
        </p:nvSpPr>
        <p:spPr/>
        <p:txBody>
          <a:bodyPr/>
          <a:lstStyle/>
          <a:p>
            <a:fld id="{D57F1E4F-1CFF-5643-939E-217C01CDF565}" type="slidenum">
              <a:rPr lang="en-US" smtClean="0"/>
              <a:pPr/>
              <a:t>60</a:t>
            </a:fld>
            <a:endParaRPr lang="en-US"/>
          </a:p>
        </p:txBody>
      </p:sp>
      <p:sp>
        <p:nvSpPr>
          <p:cNvPr id="5" name="Title 4">
            <a:extLst>
              <a:ext uri="{FF2B5EF4-FFF2-40B4-BE49-F238E27FC236}">
                <a16:creationId xmlns:a16="http://schemas.microsoft.com/office/drawing/2014/main" id="{4A355167-036C-42C2-A1B5-C8F41A05D80D}"/>
              </a:ext>
            </a:extLst>
          </p:cNvPr>
          <p:cNvSpPr>
            <a:spLocks noGrp="1"/>
          </p:cNvSpPr>
          <p:nvPr>
            <p:ph type="title" idx="4294967295"/>
          </p:nvPr>
        </p:nvSpPr>
        <p:spPr>
          <a:xfrm>
            <a:off x="0" y="2009775"/>
            <a:ext cx="10515600" cy="1676400"/>
          </a:xfrm>
        </p:spPr>
        <p:txBody>
          <a:bodyPr/>
          <a:lstStyle/>
          <a:p>
            <a:r>
              <a:rPr lang="nb-NO" dirty="0"/>
              <a:t>D E M O ! – THREAT HUNT</a:t>
            </a:r>
          </a:p>
        </p:txBody>
      </p:sp>
      <p:sp>
        <p:nvSpPr>
          <p:cNvPr id="7" name="TextBox 6">
            <a:extLst>
              <a:ext uri="{FF2B5EF4-FFF2-40B4-BE49-F238E27FC236}">
                <a16:creationId xmlns:a16="http://schemas.microsoft.com/office/drawing/2014/main" id="{5D2A27BB-3018-43FA-8332-551B3E8D95B6}"/>
              </a:ext>
            </a:extLst>
          </p:cNvPr>
          <p:cNvSpPr txBox="1"/>
          <p:nvPr/>
        </p:nvSpPr>
        <p:spPr>
          <a:xfrm>
            <a:off x="2078182" y="154379"/>
            <a:ext cx="8218344" cy="923330"/>
          </a:xfrm>
          <a:prstGeom prst="rect">
            <a:avLst/>
          </a:prstGeom>
          <a:noFill/>
        </p:spPr>
        <p:txBody>
          <a:bodyPr wrap="square" rtlCol="0">
            <a:spAutoFit/>
          </a:bodyPr>
          <a:lstStyle/>
          <a:p>
            <a:r>
              <a:rPr lang="nb-NO" sz="5400" b="1" dirty="0"/>
              <a:t>D E M O!  -  THREAT HUNT</a:t>
            </a:r>
          </a:p>
        </p:txBody>
      </p:sp>
      <p:pic>
        <p:nvPicPr>
          <p:cNvPr id="2" name="Picture 2" descr="Bilderesultat for meme camouflage">
            <a:extLst>
              <a:ext uri="{FF2B5EF4-FFF2-40B4-BE49-F238E27FC236}">
                <a16:creationId xmlns:a16="http://schemas.microsoft.com/office/drawing/2014/main" id="{9EA01247-C873-494E-88D3-7944A7DED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017" y="1258893"/>
            <a:ext cx="7573966" cy="5049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597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SCENARIO – WDATP + INTUNE + AAD CA</a:t>
            </a:r>
            <a:endParaRPr lang="nb-NO" dirty="0"/>
          </a:p>
        </p:txBody>
      </p:sp>
      <p:sp>
        <p:nvSpPr>
          <p:cNvPr id="3" name="Content Placeholder 2"/>
          <p:cNvSpPr>
            <a:spLocks noGrp="1"/>
          </p:cNvSpPr>
          <p:nvPr>
            <p:ph type="body" idx="1"/>
          </p:nvPr>
        </p:nvSpPr>
        <p:spPr/>
        <p:txBody>
          <a:bodyPr>
            <a:normAutofit/>
          </a:bodyPr>
          <a:lstStyle/>
          <a:p>
            <a:r>
              <a:rPr lang="en-US" dirty="0"/>
              <a:t>Beskyttelse </a:t>
            </a:r>
            <a:r>
              <a:rPr lang="en-US" dirty="0" err="1"/>
              <a:t>i</a:t>
            </a:r>
            <a:r>
              <a:rPr lang="en-US" dirty="0"/>
              <a:t> </a:t>
            </a:r>
            <a:r>
              <a:rPr lang="en-US" dirty="0" err="1"/>
              <a:t>praksis</a:t>
            </a:r>
            <a:r>
              <a:rPr lang="en-US" dirty="0"/>
              <a:t> med “JUST4CLICKS”</a:t>
            </a:r>
            <a:endParaRPr lang="nb-NO"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61</a:t>
            </a:fld>
            <a:endParaRPr lang="en-US"/>
          </a:p>
        </p:txBody>
      </p:sp>
      <p:pic>
        <p:nvPicPr>
          <p:cNvPr id="5" name="Picture 4">
            <a:extLst>
              <a:ext uri="{FF2B5EF4-FFF2-40B4-BE49-F238E27FC236}">
                <a16:creationId xmlns:a16="http://schemas.microsoft.com/office/drawing/2014/main" id="{CFBAAE0B-52E1-45D0-9B3C-DADAF9BE9FE5}"/>
              </a:ext>
            </a:extLst>
          </p:cNvPr>
          <p:cNvPicPr>
            <a:picLocks noChangeAspect="1"/>
          </p:cNvPicPr>
          <p:nvPr/>
        </p:nvPicPr>
        <p:blipFill>
          <a:blip r:embed="rId3"/>
          <a:stretch>
            <a:fillRect/>
          </a:stretch>
        </p:blipFill>
        <p:spPr>
          <a:xfrm>
            <a:off x="189529" y="802190"/>
            <a:ext cx="11802924" cy="5253620"/>
          </a:xfrm>
          <a:prstGeom prst="rect">
            <a:avLst/>
          </a:prstGeom>
        </p:spPr>
      </p:pic>
    </p:spTree>
    <p:extLst>
      <p:ext uri="{BB962C8B-B14F-4D97-AF65-F5344CB8AC3E}">
        <p14:creationId xmlns:p14="http://schemas.microsoft.com/office/powerpoint/2010/main" val="387568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027D-8D99-449B-956B-FF0E9547175D}"/>
              </a:ext>
            </a:extLst>
          </p:cNvPr>
          <p:cNvSpPr>
            <a:spLocks noGrp="1"/>
          </p:cNvSpPr>
          <p:nvPr>
            <p:ph type="title"/>
          </p:nvPr>
        </p:nvSpPr>
        <p:spPr/>
        <p:txBody>
          <a:bodyPr>
            <a:normAutofit/>
          </a:bodyPr>
          <a:lstStyle/>
          <a:p>
            <a:r>
              <a:rPr lang="en-US" dirty="0"/>
              <a:t>1. AKTIVERE INTUNE CONNECTION </a:t>
            </a:r>
            <a:r>
              <a:rPr lang="en-US" dirty="0" err="1"/>
              <a:t>fra</a:t>
            </a:r>
            <a:r>
              <a:rPr lang="en-US" dirty="0"/>
              <a:t> Windows Defender security center</a:t>
            </a:r>
            <a:endParaRPr lang="nb-NO" dirty="0"/>
          </a:p>
        </p:txBody>
      </p:sp>
      <p:pic>
        <p:nvPicPr>
          <p:cNvPr id="5" name="Content Placeholder 4">
            <a:extLst>
              <a:ext uri="{FF2B5EF4-FFF2-40B4-BE49-F238E27FC236}">
                <a16:creationId xmlns:a16="http://schemas.microsoft.com/office/drawing/2014/main" id="{B8245BB3-0150-49E8-91BA-F39A509A65CE}"/>
              </a:ext>
            </a:extLst>
          </p:cNvPr>
          <p:cNvPicPr>
            <a:picLocks noGrp="1" noChangeAspect="1"/>
          </p:cNvPicPr>
          <p:nvPr>
            <p:ph idx="1"/>
          </p:nvPr>
        </p:nvPicPr>
        <p:blipFill>
          <a:blip r:embed="rId2"/>
          <a:stretch>
            <a:fillRect/>
          </a:stretch>
        </p:blipFill>
        <p:spPr>
          <a:xfrm>
            <a:off x="2523420" y="2011363"/>
            <a:ext cx="7143572" cy="4206875"/>
          </a:xfrm>
          <a:prstGeom prst="rect">
            <a:avLst/>
          </a:prstGeom>
        </p:spPr>
      </p:pic>
      <p:sp>
        <p:nvSpPr>
          <p:cNvPr id="4" name="Slide Number Placeholder 3">
            <a:extLst>
              <a:ext uri="{FF2B5EF4-FFF2-40B4-BE49-F238E27FC236}">
                <a16:creationId xmlns:a16="http://schemas.microsoft.com/office/drawing/2014/main" id="{13804F89-0A2E-4C4B-9216-003449FE6FBE}"/>
              </a:ext>
            </a:extLst>
          </p:cNvPr>
          <p:cNvSpPr>
            <a:spLocks noGrp="1"/>
          </p:cNvSpPr>
          <p:nvPr>
            <p:ph type="sldNum" sz="quarter" idx="12"/>
          </p:nvPr>
        </p:nvSpPr>
        <p:spPr/>
        <p:txBody>
          <a:bodyPr/>
          <a:lstStyle/>
          <a:p>
            <a:fld id="{D57F1E4F-1CFF-5643-939E-217C01CDF565}" type="slidenum">
              <a:rPr lang="en-US" smtClean="0"/>
              <a:pPr/>
              <a:t>62</a:t>
            </a:fld>
            <a:endParaRPr lang="en-US"/>
          </a:p>
        </p:txBody>
      </p:sp>
    </p:spTree>
    <p:extLst>
      <p:ext uri="{BB962C8B-B14F-4D97-AF65-F5344CB8AC3E}">
        <p14:creationId xmlns:p14="http://schemas.microsoft.com/office/powerpoint/2010/main" val="512389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48F9-14C1-492C-AC27-8F7649F21904}"/>
              </a:ext>
            </a:extLst>
          </p:cNvPr>
          <p:cNvSpPr>
            <a:spLocks noGrp="1"/>
          </p:cNvSpPr>
          <p:nvPr>
            <p:ph type="title"/>
          </p:nvPr>
        </p:nvSpPr>
        <p:spPr/>
        <p:txBody>
          <a:bodyPr/>
          <a:lstStyle/>
          <a:p>
            <a:r>
              <a:rPr lang="en-US" dirty="0"/>
              <a:t>2. </a:t>
            </a:r>
            <a:r>
              <a:rPr lang="en-US" dirty="0" err="1"/>
              <a:t>Konfigurere</a:t>
            </a:r>
            <a:r>
              <a:rPr lang="en-US" dirty="0"/>
              <a:t> WDATP </a:t>
            </a:r>
            <a:r>
              <a:rPr lang="en-US" dirty="0" err="1"/>
              <a:t>innstillinger</a:t>
            </a:r>
            <a:r>
              <a:rPr lang="en-US" dirty="0"/>
              <a:t> I INTUNE</a:t>
            </a:r>
            <a:endParaRPr lang="nb-NO" dirty="0"/>
          </a:p>
        </p:txBody>
      </p:sp>
      <p:pic>
        <p:nvPicPr>
          <p:cNvPr id="5" name="Content Placeholder 4">
            <a:extLst>
              <a:ext uri="{FF2B5EF4-FFF2-40B4-BE49-F238E27FC236}">
                <a16:creationId xmlns:a16="http://schemas.microsoft.com/office/drawing/2014/main" id="{EA1C2481-5E8F-43DD-86D8-2113DDDF9475}"/>
              </a:ext>
            </a:extLst>
          </p:cNvPr>
          <p:cNvPicPr>
            <a:picLocks noGrp="1" noChangeAspect="1"/>
          </p:cNvPicPr>
          <p:nvPr>
            <p:ph idx="1"/>
          </p:nvPr>
        </p:nvPicPr>
        <p:blipFill>
          <a:blip r:embed="rId2"/>
          <a:stretch>
            <a:fillRect/>
          </a:stretch>
        </p:blipFill>
        <p:spPr>
          <a:xfrm>
            <a:off x="1964640" y="2011363"/>
            <a:ext cx="8261133" cy="4206875"/>
          </a:xfrm>
          <a:prstGeom prst="rect">
            <a:avLst/>
          </a:prstGeom>
        </p:spPr>
      </p:pic>
      <p:sp>
        <p:nvSpPr>
          <p:cNvPr id="4" name="Slide Number Placeholder 3">
            <a:extLst>
              <a:ext uri="{FF2B5EF4-FFF2-40B4-BE49-F238E27FC236}">
                <a16:creationId xmlns:a16="http://schemas.microsoft.com/office/drawing/2014/main" id="{746755F6-9268-48AB-AF38-DA43A322B201}"/>
              </a:ext>
            </a:extLst>
          </p:cNvPr>
          <p:cNvSpPr>
            <a:spLocks noGrp="1"/>
          </p:cNvSpPr>
          <p:nvPr>
            <p:ph type="sldNum" sz="quarter" idx="12"/>
          </p:nvPr>
        </p:nvSpPr>
        <p:spPr/>
        <p:txBody>
          <a:bodyPr/>
          <a:lstStyle/>
          <a:p>
            <a:fld id="{D57F1E4F-1CFF-5643-939E-217C01CDF565}" type="slidenum">
              <a:rPr lang="en-US" smtClean="0"/>
              <a:pPr/>
              <a:t>63</a:t>
            </a:fld>
            <a:endParaRPr lang="en-US"/>
          </a:p>
        </p:txBody>
      </p:sp>
    </p:spTree>
    <p:extLst>
      <p:ext uri="{BB962C8B-B14F-4D97-AF65-F5344CB8AC3E}">
        <p14:creationId xmlns:p14="http://schemas.microsoft.com/office/powerpoint/2010/main" val="1596107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4C06-A4A2-4AFF-B5B1-5B920A9C9B3C}"/>
              </a:ext>
            </a:extLst>
          </p:cNvPr>
          <p:cNvSpPr>
            <a:spLocks noGrp="1"/>
          </p:cNvSpPr>
          <p:nvPr>
            <p:ph type="title"/>
          </p:nvPr>
        </p:nvSpPr>
        <p:spPr/>
        <p:txBody>
          <a:bodyPr/>
          <a:lstStyle/>
          <a:p>
            <a:r>
              <a:rPr lang="en-US" dirty="0"/>
              <a:t>3. Compliance Policy med risk score</a:t>
            </a:r>
            <a:endParaRPr lang="nb-NO" dirty="0"/>
          </a:p>
        </p:txBody>
      </p:sp>
      <p:pic>
        <p:nvPicPr>
          <p:cNvPr id="5" name="Content Placeholder 4">
            <a:extLst>
              <a:ext uri="{FF2B5EF4-FFF2-40B4-BE49-F238E27FC236}">
                <a16:creationId xmlns:a16="http://schemas.microsoft.com/office/drawing/2014/main" id="{F0C86813-CB12-4BDB-8C73-9E42A767B708}"/>
              </a:ext>
            </a:extLst>
          </p:cNvPr>
          <p:cNvPicPr>
            <a:picLocks noGrp="1" noChangeAspect="1"/>
          </p:cNvPicPr>
          <p:nvPr>
            <p:ph idx="1"/>
          </p:nvPr>
        </p:nvPicPr>
        <p:blipFill>
          <a:blip r:embed="rId2"/>
          <a:stretch>
            <a:fillRect/>
          </a:stretch>
        </p:blipFill>
        <p:spPr>
          <a:xfrm>
            <a:off x="103627" y="1937621"/>
            <a:ext cx="6401765" cy="4206875"/>
          </a:xfrm>
          <a:prstGeom prst="rect">
            <a:avLst/>
          </a:prstGeom>
        </p:spPr>
      </p:pic>
      <p:sp>
        <p:nvSpPr>
          <p:cNvPr id="4" name="Slide Number Placeholder 3">
            <a:extLst>
              <a:ext uri="{FF2B5EF4-FFF2-40B4-BE49-F238E27FC236}">
                <a16:creationId xmlns:a16="http://schemas.microsoft.com/office/drawing/2014/main" id="{46634FF7-24CD-43FE-85C2-80095308EF4E}"/>
              </a:ext>
            </a:extLst>
          </p:cNvPr>
          <p:cNvSpPr>
            <a:spLocks noGrp="1"/>
          </p:cNvSpPr>
          <p:nvPr>
            <p:ph type="sldNum" sz="quarter" idx="12"/>
          </p:nvPr>
        </p:nvSpPr>
        <p:spPr/>
        <p:txBody>
          <a:bodyPr/>
          <a:lstStyle/>
          <a:p>
            <a:fld id="{D57F1E4F-1CFF-5643-939E-217C01CDF565}" type="slidenum">
              <a:rPr lang="en-US" smtClean="0"/>
              <a:pPr/>
              <a:t>64</a:t>
            </a:fld>
            <a:endParaRPr lang="en-US"/>
          </a:p>
        </p:txBody>
      </p:sp>
      <p:pic>
        <p:nvPicPr>
          <p:cNvPr id="6" name="Picture 5">
            <a:extLst>
              <a:ext uri="{FF2B5EF4-FFF2-40B4-BE49-F238E27FC236}">
                <a16:creationId xmlns:a16="http://schemas.microsoft.com/office/drawing/2014/main" id="{961004D3-7926-46E5-82FC-C5994FD35DDD}"/>
              </a:ext>
            </a:extLst>
          </p:cNvPr>
          <p:cNvPicPr>
            <a:picLocks noChangeAspect="1"/>
          </p:cNvPicPr>
          <p:nvPr/>
        </p:nvPicPr>
        <p:blipFill>
          <a:blip r:embed="rId3"/>
          <a:stretch>
            <a:fillRect/>
          </a:stretch>
        </p:blipFill>
        <p:spPr>
          <a:xfrm>
            <a:off x="3687484" y="1341160"/>
            <a:ext cx="8400889" cy="4175680"/>
          </a:xfrm>
          <a:prstGeom prst="rect">
            <a:avLst/>
          </a:prstGeom>
        </p:spPr>
      </p:pic>
      <p:pic>
        <p:nvPicPr>
          <p:cNvPr id="7" name="Picture 6">
            <a:extLst>
              <a:ext uri="{FF2B5EF4-FFF2-40B4-BE49-F238E27FC236}">
                <a16:creationId xmlns:a16="http://schemas.microsoft.com/office/drawing/2014/main" id="{29D631EB-20FF-4AAB-BC4B-F63A7F9E9E1D}"/>
              </a:ext>
            </a:extLst>
          </p:cNvPr>
          <p:cNvPicPr>
            <a:picLocks noChangeAspect="1"/>
          </p:cNvPicPr>
          <p:nvPr/>
        </p:nvPicPr>
        <p:blipFill>
          <a:blip r:embed="rId4"/>
          <a:stretch>
            <a:fillRect/>
          </a:stretch>
        </p:blipFill>
        <p:spPr>
          <a:xfrm>
            <a:off x="2487501" y="2423879"/>
            <a:ext cx="8309451" cy="4297598"/>
          </a:xfrm>
          <a:prstGeom prst="rect">
            <a:avLst/>
          </a:prstGeom>
        </p:spPr>
      </p:pic>
    </p:spTree>
    <p:extLst>
      <p:ext uri="{BB962C8B-B14F-4D97-AF65-F5344CB8AC3E}">
        <p14:creationId xmlns:p14="http://schemas.microsoft.com/office/powerpoint/2010/main" val="205075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53912-BC22-450F-825B-5ABFB120E40C}"/>
              </a:ext>
            </a:extLst>
          </p:cNvPr>
          <p:cNvSpPr>
            <a:spLocks noGrp="1"/>
          </p:cNvSpPr>
          <p:nvPr>
            <p:ph type="title"/>
          </p:nvPr>
        </p:nvSpPr>
        <p:spPr/>
        <p:txBody>
          <a:bodyPr/>
          <a:lstStyle/>
          <a:p>
            <a:r>
              <a:rPr lang="en-US" dirty="0"/>
              <a:t>4. AKSESS KONTROLL med Conditional Access</a:t>
            </a:r>
            <a:endParaRPr lang="nb-NO" dirty="0"/>
          </a:p>
        </p:txBody>
      </p:sp>
      <p:pic>
        <p:nvPicPr>
          <p:cNvPr id="5" name="Content Placeholder 4">
            <a:extLst>
              <a:ext uri="{FF2B5EF4-FFF2-40B4-BE49-F238E27FC236}">
                <a16:creationId xmlns:a16="http://schemas.microsoft.com/office/drawing/2014/main" id="{4779A9B8-F426-46A9-A167-97CE70B8F061}"/>
              </a:ext>
            </a:extLst>
          </p:cNvPr>
          <p:cNvPicPr>
            <a:picLocks noGrp="1" noChangeAspect="1"/>
          </p:cNvPicPr>
          <p:nvPr>
            <p:ph idx="1"/>
          </p:nvPr>
        </p:nvPicPr>
        <p:blipFill>
          <a:blip r:embed="rId2"/>
          <a:stretch>
            <a:fillRect/>
          </a:stretch>
        </p:blipFill>
        <p:spPr>
          <a:xfrm>
            <a:off x="3389214" y="2011363"/>
            <a:ext cx="5411985" cy="4206875"/>
          </a:xfrm>
          <a:prstGeom prst="rect">
            <a:avLst/>
          </a:prstGeom>
        </p:spPr>
      </p:pic>
      <p:sp>
        <p:nvSpPr>
          <p:cNvPr id="4" name="Slide Number Placeholder 3">
            <a:extLst>
              <a:ext uri="{FF2B5EF4-FFF2-40B4-BE49-F238E27FC236}">
                <a16:creationId xmlns:a16="http://schemas.microsoft.com/office/drawing/2014/main" id="{CF253A8E-54C4-4F07-8D38-E8E6C68BE6F7}"/>
              </a:ext>
            </a:extLst>
          </p:cNvPr>
          <p:cNvSpPr>
            <a:spLocks noGrp="1"/>
          </p:cNvSpPr>
          <p:nvPr>
            <p:ph type="sldNum" sz="quarter" idx="12"/>
          </p:nvPr>
        </p:nvSpPr>
        <p:spPr/>
        <p:txBody>
          <a:bodyPr/>
          <a:lstStyle/>
          <a:p>
            <a:fld id="{D57F1E4F-1CFF-5643-939E-217C01CDF565}" type="slidenum">
              <a:rPr lang="en-US" smtClean="0"/>
              <a:pPr/>
              <a:t>65</a:t>
            </a:fld>
            <a:endParaRPr lang="en-US"/>
          </a:p>
        </p:txBody>
      </p:sp>
    </p:spTree>
    <p:extLst>
      <p:ext uri="{BB962C8B-B14F-4D97-AF65-F5344CB8AC3E}">
        <p14:creationId xmlns:p14="http://schemas.microsoft.com/office/powerpoint/2010/main" val="2038734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7D06-89D4-42CF-8AB3-529771E6C728}"/>
              </a:ext>
            </a:extLst>
          </p:cNvPr>
          <p:cNvSpPr>
            <a:spLocks noGrp="1"/>
          </p:cNvSpPr>
          <p:nvPr>
            <p:ph type="title"/>
          </p:nvPr>
        </p:nvSpPr>
        <p:spPr/>
        <p:txBody>
          <a:bodyPr/>
          <a:lstStyle/>
          <a:p>
            <a:r>
              <a:rPr lang="en-US" dirty="0"/>
              <a:t>DEMO VIDEO</a:t>
            </a:r>
            <a:endParaRPr lang="nb-NO" dirty="0"/>
          </a:p>
        </p:txBody>
      </p:sp>
      <p:pic>
        <p:nvPicPr>
          <p:cNvPr id="5" name="WDATP-Intune-ADCA">
            <a:hlinkClick r:id="" action="ppaction://media"/>
            <a:extLst>
              <a:ext uri="{FF2B5EF4-FFF2-40B4-BE49-F238E27FC236}">
                <a16:creationId xmlns:a16="http://schemas.microsoft.com/office/drawing/2014/main" id="{77D12B85-E16C-4A91-AC09-71A7C543E9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438" y="539150"/>
            <a:ext cx="12171562" cy="5845350"/>
          </a:xfrm>
        </p:spPr>
      </p:pic>
      <p:sp>
        <p:nvSpPr>
          <p:cNvPr id="4" name="Slide Number Placeholder 3">
            <a:extLst>
              <a:ext uri="{FF2B5EF4-FFF2-40B4-BE49-F238E27FC236}">
                <a16:creationId xmlns:a16="http://schemas.microsoft.com/office/drawing/2014/main" id="{11237EDA-0C65-4920-B1FA-458FA4656150}"/>
              </a:ext>
            </a:extLst>
          </p:cNvPr>
          <p:cNvSpPr>
            <a:spLocks noGrp="1"/>
          </p:cNvSpPr>
          <p:nvPr>
            <p:ph type="sldNum" sz="quarter" idx="12"/>
          </p:nvPr>
        </p:nvSpPr>
        <p:spPr/>
        <p:txBody>
          <a:bodyPr/>
          <a:lstStyle/>
          <a:p>
            <a:fld id="{D57F1E4F-1CFF-5643-939E-217C01CDF565}" type="slidenum">
              <a:rPr lang="en-US" smtClean="0"/>
              <a:pPr/>
              <a:t>66</a:t>
            </a:fld>
            <a:endParaRPr lang="en-US"/>
          </a:p>
        </p:txBody>
      </p:sp>
    </p:spTree>
    <p:extLst>
      <p:ext uri="{BB962C8B-B14F-4D97-AF65-F5344CB8AC3E}">
        <p14:creationId xmlns:p14="http://schemas.microsoft.com/office/powerpoint/2010/main" val="16675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9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D73B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176840-40AB-43EA-BEB1-4382E5F2A5FB}"/>
              </a:ext>
            </a:extLst>
          </p:cNvPr>
          <p:cNvSpPr txBox="1"/>
          <p:nvPr/>
        </p:nvSpPr>
        <p:spPr>
          <a:xfrm>
            <a:off x="7741601" y="5828427"/>
            <a:ext cx="429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http://mvpdagen.no</a:t>
            </a:r>
          </a:p>
        </p:txBody>
      </p:sp>
      <p:grpSp>
        <p:nvGrpSpPr>
          <p:cNvPr id="9" name="Group 8">
            <a:extLst>
              <a:ext uri="{FF2B5EF4-FFF2-40B4-BE49-F238E27FC236}">
                <a16:creationId xmlns:a16="http://schemas.microsoft.com/office/drawing/2014/main" id="{FE083EFC-0E8E-4D28-8454-570AB3D6BC1A}"/>
              </a:ext>
            </a:extLst>
          </p:cNvPr>
          <p:cNvGrpSpPr/>
          <p:nvPr/>
        </p:nvGrpSpPr>
        <p:grpSpPr>
          <a:xfrm>
            <a:off x="338324" y="5726928"/>
            <a:ext cx="3582754" cy="795801"/>
            <a:chOff x="1119872" y="5576198"/>
            <a:chExt cx="3582754" cy="795801"/>
          </a:xfrm>
        </p:grpSpPr>
        <p:sp>
          <p:nvSpPr>
            <p:cNvPr id="4" name="TextBox 3">
              <a:extLst>
                <a:ext uri="{FF2B5EF4-FFF2-40B4-BE49-F238E27FC236}">
                  <a16:creationId xmlns:a16="http://schemas.microsoft.com/office/drawing/2014/main" id="{99069E65-9D38-4D1E-BC31-ED650E94FDE7}"/>
                </a:ext>
              </a:extLst>
            </p:cNvPr>
            <p:cNvSpPr txBox="1"/>
            <p:nvPr/>
          </p:nvSpPr>
          <p:spPr>
            <a:xfrm>
              <a:off x="1748770" y="5678571"/>
              <a:ext cx="29538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#MVPdagen</a:t>
              </a:r>
            </a:p>
          </p:txBody>
        </p:sp>
        <p:pic>
          <p:nvPicPr>
            <p:cNvPr id="8" name="Picture 7">
              <a:extLst>
                <a:ext uri="{FF2B5EF4-FFF2-40B4-BE49-F238E27FC236}">
                  <a16:creationId xmlns:a16="http://schemas.microsoft.com/office/drawing/2014/main" id="{DCEDE9EC-1F64-498E-9C43-386D50783E3E}"/>
                </a:ext>
              </a:extLst>
            </p:cNvPr>
            <p:cNvPicPr>
              <a:picLocks noChangeAspect="1"/>
            </p:cNvPicPr>
            <p:nvPr/>
          </p:nvPicPr>
          <p:blipFill>
            <a:blip r:embed="rId3"/>
            <a:stretch>
              <a:fillRect/>
            </a:stretch>
          </p:blipFill>
          <p:spPr>
            <a:xfrm>
              <a:off x="1119872" y="5576198"/>
              <a:ext cx="795801" cy="795801"/>
            </a:xfrm>
            <a:prstGeom prst="rect">
              <a:avLst/>
            </a:prstGeom>
          </p:spPr>
        </p:pic>
      </p:grpSp>
      <p:sp>
        <p:nvSpPr>
          <p:cNvPr id="10" name="Title 4">
            <a:extLst>
              <a:ext uri="{FF2B5EF4-FFF2-40B4-BE49-F238E27FC236}">
                <a16:creationId xmlns:a16="http://schemas.microsoft.com/office/drawing/2014/main" id="{25AD1395-4CCB-4BB1-B3E5-B9936278AF90}"/>
              </a:ext>
            </a:extLst>
          </p:cNvPr>
          <p:cNvSpPr txBox="1">
            <a:spLocks/>
          </p:cNvSpPr>
          <p:nvPr/>
        </p:nvSpPr>
        <p:spPr>
          <a:xfrm>
            <a:off x="1019452" y="3796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nb-NO" sz="72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Tusen Takk for oss!</a:t>
            </a:r>
          </a:p>
        </p:txBody>
      </p:sp>
      <p:pic>
        <p:nvPicPr>
          <p:cNvPr id="11" name="Picture 10">
            <a:extLst>
              <a:ext uri="{FF2B5EF4-FFF2-40B4-BE49-F238E27FC236}">
                <a16:creationId xmlns:a16="http://schemas.microsoft.com/office/drawing/2014/main" id="{05D71B4D-259F-4B5D-9386-EEFACA5F29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0276" y="1459223"/>
            <a:ext cx="5213952" cy="2103631"/>
          </a:xfrm>
          <a:prstGeom prst="rect">
            <a:avLst/>
          </a:prstGeom>
        </p:spPr>
      </p:pic>
      <p:pic>
        <p:nvPicPr>
          <p:cNvPr id="2" name="Picture 1">
            <a:extLst>
              <a:ext uri="{FF2B5EF4-FFF2-40B4-BE49-F238E27FC236}">
                <a16:creationId xmlns:a16="http://schemas.microsoft.com/office/drawing/2014/main" id="{A45BB578-C49D-4BE9-8618-24BD7FAF122A}"/>
              </a:ext>
            </a:extLst>
          </p:cNvPr>
          <p:cNvPicPr>
            <a:picLocks noChangeAspect="1"/>
          </p:cNvPicPr>
          <p:nvPr/>
        </p:nvPicPr>
        <p:blipFill>
          <a:blip r:embed="rId5"/>
          <a:stretch>
            <a:fillRect/>
          </a:stretch>
        </p:blipFill>
        <p:spPr>
          <a:xfrm>
            <a:off x="3847786" y="37517"/>
            <a:ext cx="4496427" cy="1305107"/>
          </a:xfrm>
          <a:prstGeom prst="rect">
            <a:avLst/>
          </a:prstGeom>
        </p:spPr>
      </p:pic>
      <p:pic>
        <p:nvPicPr>
          <p:cNvPr id="1032" name="Picture 8" descr="Image result for Microsoft logo reverse">
            <a:extLst>
              <a:ext uri="{FF2B5EF4-FFF2-40B4-BE49-F238E27FC236}">
                <a16:creationId xmlns:a16="http://schemas.microsoft.com/office/drawing/2014/main" id="{4279A1F7-3911-4F51-AE1B-9B0D1C2CAC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4034" y="5938625"/>
            <a:ext cx="1994611" cy="42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1704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t>Riktig</a:t>
            </a:r>
            <a:r>
              <a:rPr lang="en-US"/>
              <a:t> </a:t>
            </a:r>
            <a:r>
              <a:rPr lang="en-US" err="1"/>
              <a:t>verktøy</a:t>
            </a:r>
            <a:r>
              <a:rPr lang="en-US"/>
              <a:t> </a:t>
            </a:r>
            <a:r>
              <a:rPr lang="en-US" err="1"/>
              <a:t>til</a:t>
            </a:r>
            <a:r>
              <a:rPr lang="en-US"/>
              <a:t> </a:t>
            </a:r>
            <a:r>
              <a:rPr lang="en-US" err="1"/>
              <a:t>jobben</a:t>
            </a:r>
            <a:r>
              <a:rPr lang="en-US"/>
              <a:t>?</a:t>
            </a:r>
            <a:endParaRPr lang="nb-NO"/>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079507" y="1369770"/>
            <a:ext cx="5758157" cy="5366590"/>
          </a:xfrm>
        </p:spPr>
      </p:pic>
      <p:pic>
        <p:nvPicPr>
          <p:cNvPr id="6" name="Picture 5">
            <a:extLst>
              <a:ext uri="{FF2B5EF4-FFF2-40B4-BE49-F238E27FC236}">
                <a16:creationId xmlns:a16="http://schemas.microsoft.com/office/drawing/2014/main" id="{68775727-00DF-4B29-B3EC-372AE92BC255}"/>
              </a:ext>
            </a:extLst>
          </p:cNvPr>
          <p:cNvPicPr>
            <a:picLocks noChangeAspect="1"/>
          </p:cNvPicPr>
          <p:nvPr/>
        </p:nvPicPr>
        <p:blipFill>
          <a:blip r:embed="rId4"/>
          <a:stretch>
            <a:fillRect/>
          </a:stretch>
        </p:blipFill>
        <p:spPr>
          <a:xfrm>
            <a:off x="295983" y="1369770"/>
            <a:ext cx="5367397" cy="5367397"/>
          </a:xfrm>
          <a:prstGeom prst="rect">
            <a:avLst/>
          </a:prstGeom>
        </p:spPr>
      </p:pic>
    </p:spTree>
    <p:extLst>
      <p:ext uri="{BB962C8B-B14F-4D97-AF65-F5344CB8AC3E}">
        <p14:creationId xmlns:p14="http://schemas.microsoft.com/office/powerpoint/2010/main" val="945146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Hvilke </a:t>
            </a:r>
            <a:r>
              <a:rPr lang="en-US" dirty="0" err="1"/>
              <a:t>Trusler</a:t>
            </a:r>
            <a:r>
              <a:rPr lang="en-US" dirty="0"/>
              <a:t> møter vi?</a:t>
            </a:r>
            <a:endParaRPr lang="nb-NO"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47739" y="1393723"/>
            <a:ext cx="8896521" cy="5302668"/>
          </a:xfrm>
        </p:spPr>
      </p:pic>
    </p:spTree>
    <p:extLst>
      <p:ext uri="{BB962C8B-B14F-4D97-AF65-F5344CB8AC3E}">
        <p14:creationId xmlns:p14="http://schemas.microsoft.com/office/powerpoint/2010/main" val="26603948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0D97-61F3-470A-AF1A-81424EB8A83A}"/>
              </a:ext>
            </a:extLst>
          </p:cNvPr>
          <p:cNvSpPr>
            <a:spLocks noGrp="1"/>
          </p:cNvSpPr>
          <p:nvPr>
            <p:ph type="title"/>
          </p:nvPr>
        </p:nvSpPr>
        <p:spPr/>
        <p:txBody>
          <a:bodyPr/>
          <a:lstStyle/>
          <a:p>
            <a:r>
              <a:rPr lang="en-US"/>
              <a:t>Microsoft 365 Threat Protection</a:t>
            </a:r>
            <a:endParaRPr lang="nb-NO"/>
          </a:p>
        </p:txBody>
      </p:sp>
      <p:graphicFrame>
        <p:nvGraphicFramePr>
          <p:cNvPr id="5" name="Content Placeholder 4">
            <a:extLst>
              <a:ext uri="{FF2B5EF4-FFF2-40B4-BE49-F238E27FC236}">
                <a16:creationId xmlns:a16="http://schemas.microsoft.com/office/drawing/2014/main" id="{9B8C7DC2-6B90-432D-8349-67982AE532C7}"/>
              </a:ext>
            </a:extLst>
          </p:cNvPr>
          <p:cNvGraphicFramePr>
            <a:graphicFrameLocks noGrp="1"/>
          </p:cNvGraphicFramePr>
          <p:nvPr>
            <p:ph idx="1"/>
            <p:extLst>
              <p:ext uri="{D42A27DB-BD31-4B8C-83A1-F6EECF244321}">
                <p14:modId xmlns:p14="http://schemas.microsoft.com/office/powerpoint/2010/main" val="2741276047"/>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31BD527-DA42-4484-848A-345E10807602}"/>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27821605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MVPDagen">
      <a:dk1>
        <a:srgbClr val="2C2C2C"/>
      </a:dk1>
      <a:lt1>
        <a:srgbClr val="FFFFFF"/>
      </a:lt1>
      <a:dk2>
        <a:srgbClr val="1D73BE"/>
      </a:dk2>
      <a:lt2>
        <a:srgbClr val="F2F2F2"/>
      </a:lt2>
      <a:accent1>
        <a:srgbClr val="FFC000"/>
      </a:accent1>
      <a:accent2>
        <a:srgbClr val="A5D028"/>
      </a:accent2>
      <a:accent3>
        <a:srgbClr val="08CC78"/>
      </a:accent3>
      <a:accent4>
        <a:srgbClr val="F24099"/>
      </a:accent4>
      <a:accent5>
        <a:srgbClr val="A5A5A5"/>
      </a:accent5>
      <a:accent6>
        <a:srgbClr val="F56617"/>
      </a:accent6>
      <a:hlink>
        <a:srgbClr val="F2F2F2"/>
      </a:hlink>
      <a:folHlink>
        <a:srgbClr val="BFBFB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D6BC34E-1C86-432F-B9F7-5810507C33EF}" vid="{1ED23B1A-CC93-43BC-8AF6-0A2841B49014}"/>
    </a:ext>
  </a:extLst>
</a:theme>
</file>

<file path=ppt/theme/theme2.xml><?xml version="1.0" encoding="utf-8"?>
<a:theme xmlns:a="http://schemas.openxmlformats.org/drawingml/2006/main" name="1_Banded">
  <a:themeElements>
    <a:clrScheme name="MVPDagen">
      <a:dk1>
        <a:srgbClr val="2C2C2C"/>
      </a:dk1>
      <a:lt1>
        <a:srgbClr val="FFFFFF"/>
      </a:lt1>
      <a:dk2>
        <a:srgbClr val="1D73BE"/>
      </a:dk2>
      <a:lt2>
        <a:srgbClr val="F2F2F2"/>
      </a:lt2>
      <a:accent1>
        <a:srgbClr val="FFC000"/>
      </a:accent1>
      <a:accent2>
        <a:srgbClr val="A5D028"/>
      </a:accent2>
      <a:accent3>
        <a:srgbClr val="08CC78"/>
      </a:accent3>
      <a:accent4>
        <a:srgbClr val="F24099"/>
      </a:accent4>
      <a:accent5>
        <a:srgbClr val="A5A5A5"/>
      </a:accent5>
      <a:accent6>
        <a:srgbClr val="F56617"/>
      </a:accent6>
      <a:hlink>
        <a:srgbClr val="F2F2F2"/>
      </a:hlink>
      <a:folHlink>
        <a:srgbClr val="BFBFB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4648F1FEC08B4D800CFFD0B1488CD3" ma:contentTypeVersion="2" ma:contentTypeDescription="Create a new document." ma:contentTypeScope="" ma:versionID="1741c065df7007dcfba5f1d0811b5159">
  <xsd:schema xmlns:xsd="http://www.w3.org/2001/XMLSchema" xmlns:xs="http://www.w3.org/2001/XMLSchema" xmlns:p="http://schemas.microsoft.com/office/2006/metadata/properties" xmlns:ns2="c9dfcffa-a747-42cc-827f-a34d6ddb14f9" targetNamespace="http://schemas.microsoft.com/office/2006/metadata/properties" ma:root="true" ma:fieldsID="97195df82449d6f62889efe6ccc5b5db" ns2:_="">
    <xsd:import namespace="c9dfcffa-a747-42cc-827f-a34d6ddb14f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fcffa-a747-42cc-827f-a34d6ddb14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A80488-CFE2-4C9F-8D68-9A3A760B66E1}">
  <ds:schemaRefs>
    <ds:schemaRef ds:uri="http://purl.org/dc/dcmitype/"/>
    <ds:schemaRef ds:uri="http://schemas.microsoft.com/office/2006/documentManagement/types"/>
    <ds:schemaRef ds:uri="http://purl.org/dc/elements/1.1/"/>
    <ds:schemaRef ds:uri="http://schemas.microsoft.com/office/2006/metadata/properties"/>
    <ds:schemaRef ds:uri="c9dfcffa-a747-42cc-827f-a34d6ddb14f9"/>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4F705C4-DC1A-45EC-9773-F4B33DB1E677}">
  <ds:schemaRefs>
    <ds:schemaRef ds:uri="http://schemas.microsoft.com/sharepoint/v3/contenttype/forms"/>
  </ds:schemaRefs>
</ds:datastoreItem>
</file>

<file path=customXml/itemProps3.xml><?xml version="1.0" encoding="utf-8"?>
<ds:datastoreItem xmlns:ds="http://schemas.openxmlformats.org/officeDocument/2006/customXml" ds:itemID="{BE1FDB43-8357-4E82-BFBA-7CF5494611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dfcffa-a747-42cc-827f-a34d6ddb14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894</TotalTime>
  <Words>1710</Words>
  <Application>Microsoft Office PowerPoint</Application>
  <PresentationFormat>Widescreen</PresentationFormat>
  <Paragraphs>378</Paragraphs>
  <Slides>67</Slides>
  <Notes>49</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67</vt:i4>
      </vt:variant>
    </vt:vector>
  </HeadingPairs>
  <TitlesOfParts>
    <vt:vector size="80" baseType="lpstr">
      <vt:lpstr>ＭＳ Ｐゴシック</vt:lpstr>
      <vt:lpstr>Arial</vt:lpstr>
      <vt:lpstr>Calibri</vt:lpstr>
      <vt:lpstr>Corbel</vt:lpstr>
      <vt:lpstr>Museo Sans 100</vt:lpstr>
      <vt:lpstr>Segoe UI</vt:lpstr>
      <vt:lpstr>Segoe UI Black</vt:lpstr>
      <vt:lpstr>Segoe UI Light</vt:lpstr>
      <vt:lpstr>Segoe UI Semibold</vt:lpstr>
      <vt:lpstr>Segoe UI Semilight</vt:lpstr>
      <vt:lpstr>Wingdings</vt:lpstr>
      <vt:lpstr>Banded</vt:lpstr>
      <vt:lpstr>1_Banded</vt:lpstr>
      <vt:lpstr>Sikkerhet og Informasjons-beskyttelse  med Microsoft 365</vt:lpstr>
      <vt:lpstr>JAN VIDAR ELVEN</vt:lpstr>
      <vt:lpstr>ODDVAR MOE</vt:lpstr>
      <vt:lpstr>Dagens hotte tips</vt:lpstr>
      <vt:lpstr>Securing the Modern Workplace</vt:lpstr>
      <vt:lpstr>Intelligent Security Graph</vt:lpstr>
      <vt:lpstr>Riktig verktøy til jobben?</vt:lpstr>
      <vt:lpstr>Hvilke Trusler møter vi?</vt:lpstr>
      <vt:lpstr>Microsoft 365 Threat Protection</vt:lpstr>
      <vt:lpstr>Threat detection</vt:lpstr>
      <vt:lpstr>Alt var enklere før?</vt:lpstr>
      <vt:lpstr>Færre grenser, mer data, mer kompleksitet</vt:lpstr>
      <vt:lpstr>Har du kontroll på Azure AD sign ins?</vt:lpstr>
      <vt:lpstr>Microsoft Information Protection Løsninger</vt:lpstr>
      <vt:lpstr>Hvordan beskytte Sensitiv Informasjon?</vt:lpstr>
      <vt:lpstr>Hvordan publisere AIP Policier?</vt:lpstr>
      <vt:lpstr>AIP KLIENT</vt:lpstr>
      <vt:lpstr>Azure Information Protection Integrert med Cloud App Security</vt:lpstr>
      <vt:lpstr>CAS: Hvordan aktivere scan av nye filer?</vt:lpstr>
      <vt:lpstr>Hvordan oppdage eksisterende filer, via file policy scan:</vt:lpstr>
      <vt:lpstr>CAS Proxy for Azure AD Apps (Preview)</vt:lpstr>
      <vt:lpstr>Proxy App Conditional Access</vt:lpstr>
      <vt:lpstr>Hvordan koble Proxy Apps I CAS?</vt:lpstr>
      <vt:lpstr>Hvilke Proxy App Policies har vi?</vt:lpstr>
      <vt:lpstr>Hvordan identifisere devicer?</vt:lpstr>
      <vt:lpstr>DEMO</vt:lpstr>
      <vt:lpstr>ATP MY WORLD!</vt:lpstr>
      <vt:lpstr>Office 365 ATP – Hva er det?</vt:lpstr>
      <vt:lpstr>Office 365 ATP – Funker det?</vt:lpstr>
      <vt:lpstr>Office 365 ATP – Funker det?</vt:lpstr>
      <vt:lpstr>Office 365 ATP – Funker det?</vt:lpstr>
      <vt:lpstr>Office 365 ATP – Funker det?</vt:lpstr>
      <vt:lpstr>Office 365 ATP – Funker det?</vt:lpstr>
      <vt:lpstr>Office 365 ATP – Funker det?</vt:lpstr>
      <vt:lpstr>Office 365 ATP - Oppsett</vt:lpstr>
      <vt:lpstr>Office 365 ATP –  Oppsett</vt:lpstr>
      <vt:lpstr>Office 365 ATP –  Oppsett</vt:lpstr>
      <vt:lpstr>Office 365 ATP – Monitorering</vt:lpstr>
      <vt:lpstr>Office 365 ATP – Monitorering</vt:lpstr>
      <vt:lpstr>Office 365 ATP – Monitorering</vt:lpstr>
      <vt:lpstr>Office 365 ATP – Monitorering</vt:lpstr>
      <vt:lpstr>Azure ATP – Hva er det?</vt:lpstr>
      <vt:lpstr>Azure ATP – Hva er det?</vt:lpstr>
      <vt:lpstr>Azure ATP – Hva er det?</vt:lpstr>
      <vt:lpstr>Azure ATP – Hva er det?</vt:lpstr>
      <vt:lpstr>Azure ATP – Hva er det?</vt:lpstr>
      <vt:lpstr>Azure ATP – Hva er det?</vt:lpstr>
      <vt:lpstr>Azure ATP – Hva er det?</vt:lpstr>
      <vt:lpstr>PowerPoint Presentation</vt:lpstr>
      <vt:lpstr>Windows Defender ATP – Hva er det?</vt:lpstr>
      <vt:lpstr>Windows Defender ATP – Hva er det?</vt:lpstr>
      <vt:lpstr>Windows Defender ATP – Hva er det?</vt:lpstr>
      <vt:lpstr>Windows Defender ATP – Hva er det?</vt:lpstr>
      <vt:lpstr>Windows Defender ATP – Hva er det?</vt:lpstr>
      <vt:lpstr>Windows Defender ATP – Hva er det?</vt:lpstr>
      <vt:lpstr>Windows Defender ATP – Hva er det?</vt:lpstr>
      <vt:lpstr>Windows Defender ATP – Hva er det?</vt:lpstr>
      <vt:lpstr>Windows Defender ATP – Hva er det?</vt:lpstr>
      <vt:lpstr>Windows Defender ATP – Hva er det?</vt:lpstr>
      <vt:lpstr>D E M O ! – THREAT HUNT</vt:lpstr>
      <vt:lpstr>DEMO SCENARIO – WDATP + INTUNE + AAD CA</vt:lpstr>
      <vt:lpstr>1. AKTIVERE INTUNE CONNECTION fra Windows Defender security center</vt:lpstr>
      <vt:lpstr>2. Konfigurere WDATP innstillinger I INTUNE</vt:lpstr>
      <vt:lpstr>3. Compliance Policy med risk score</vt:lpstr>
      <vt:lpstr>4. AKSESS KONTROLL med Conditional Access</vt:lpstr>
      <vt:lpstr>DEMO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Sikkerhet og Informasjons-beskyttelse  med Microsoft 365</dc:title>
  <dc:creator>Jan Vidar Elven</dc:creator>
  <cp:lastModifiedBy>Jan Vidar Elven</cp:lastModifiedBy>
  <cp:revision>2</cp:revision>
  <dcterms:modified xsi:type="dcterms:W3CDTF">2018-05-30T13:19:05Z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0x010100984648F1FEC08B4D800CFFD0B1488CD3</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ies>
</file>